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66" r:id="rId13"/>
    <p:sldId id="265" r:id="rId14"/>
  </p:sldIdLst>
  <p:sldSz cx="9144000" cy="6858000" type="screen4x3"/>
  <p:notesSz cx="6797675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1" autoAdjust="0"/>
    <p:restoredTop sz="94660"/>
  </p:normalViewPr>
  <p:slideViewPr>
    <p:cSldViewPr>
      <p:cViewPr varScale="1">
        <p:scale>
          <a:sx n="58" d="100"/>
          <a:sy n="58" d="100"/>
        </p:scale>
        <p:origin x="13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-882" y="292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0" descr="logo_von Website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3623" y="68362"/>
            <a:ext cx="517542" cy="45508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74501" y="9526464"/>
            <a:ext cx="2736304" cy="4046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PROJECT  CONSULT Unternehmensberatung</a:t>
            </a:r>
            <a:b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</a:b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  GmbH</a:t>
            </a:r>
          </a:p>
        </p:txBody>
      </p:sp>
      <p:sp>
        <p:nvSpPr>
          <p:cNvPr id="15" name="Rechteck 14"/>
          <p:cNvSpPr/>
          <p:nvPr/>
        </p:nvSpPr>
        <p:spPr>
          <a:xfrm>
            <a:off x="4334941" y="9537676"/>
            <a:ext cx="1512168" cy="4046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www.PROJECT-CONSULT.com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© PROJECT CONSULT 2015</a:t>
            </a:r>
          </a:p>
        </p:txBody>
      </p:sp>
      <p:sp>
        <p:nvSpPr>
          <p:cNvPr id="16" name="Rechteck 15"/>
          <p:cNvSpPr/>
          <p:nvPr/>
        </p:nvSpPr>
        <p:spPr>
          <a:xfrm>
            <a:off x="3038797" y="9537676"/>
            <a:ext cx="1349896" cy="4046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Postfach 20 25 55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20218 Hamburg</a:t>
            </a:r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3"/>
          </p:nvPr>
        </p:nvSpPr>
        <p:spPr>
          <a:xfrm>
            <a:off x="6122267" y="9553600"/>
            <a:ext cx="588939" cy="35480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/>
            </a:lvl1pPr>
          </a:lstStyle>
          <a:p>
            <a:fld id="{AF1FD884-BFB3-4CB0-B5DB-5C5FA65388EA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fld id="{655C9CF0-9F14-4940-943F-DAB00246597F}" type="datetime1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08.05.2021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166589" y="68362"/>
            <a:ext cx="4464496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12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Digital … Business, Transformation, </a:t>
            </a:r>
            <a:r>
              <a:rPr lang="de-DE" sz="1200" b="1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Confusion</a:t>
            </a:r>
            <a:r>
              <a:rPr lang="de-DE" sz="12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&amp; Chaos</a:t>
            </a:r>
            <a:br>
              <a:rPr lang="de-DE" sz="12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</a:br>
            <a:r>
              <a:rPr lang="de-DE" sz="12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 Ulrich Kampffmeyer</a:t>
            </a:r>
          </a:p>
          <a:p>
            <a:r>
              <a:rPr lang="de-DE" sz="1200" b="1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Stuttgart, 30.09.2015</a:t>
            </a:r>
          </a:p>
        </p:txBody>
      </p:sp>
      <p:sp>
        <p:nvSpPr>
          <p:cNvPr id="20" name="Rechteck 19"/>
          <p:cNvSpPr/>
          <p:nvPr/>
        </p:nvSpPr>
        <p:spPr>
          <a:xfrm>
            <a:off x="374501" y="140370"/>
            <a:ext cx="792088" cy="36004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1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Logo 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1" y="42792"/>
            <a:ext cx="800774" cy="88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2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032BA-8766-44E5-AE9C-A2885A8D84AC}" type="datetimeFigureOut">
              <a:rPr lang="de-DE" smtClean="0"/>
              <a:pPr/>
              <a:t>08.05.2021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6464"/>
            <a:ext cx="54387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339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31339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F3E79-0D26-4FD1-B4AD-0C852BADD9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87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34481"/>
            <a:ext cx="7772400" cy="1226567"/>
          </a:xfrm>
        </p:spPr>
        <p:txBody>
          <a:bodyPr/>
          <a:lstStyle>
            <a:lvl1pPr>
              <a:defRPr sz="2800">
                <a:solidFill>
                  <a:srgbClr val="32323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776864" cy="57606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3232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-1588" y="6453335"/>
            <a:ext cx="9144000" cy="403473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116130" y="6453336"/>
            <a:ext cx="2736304" cy="4046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PROJECT  CONSULT 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Unternehmensberatung Dr. Ulrich Kampffmeyer  GmbH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5724128" y="6453336"/>
            <a:ext cx="1512168" cy="4046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www.PROJECT-CONSULT.com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© PROJECT CONSULT 2015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3294112" y="6453336"/>
            <a:ext cx="1349896" cy="4046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Postfach 20 25 55</a:t>
            </a:r>
          </a:p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20218 Hamburg</a:t>
            </a:r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10"/>
          </p:nvPr>
        </p:nvSpPr>
        <p:spPr>
          <a:xfrm>
            <a:off x="683568" y="4509120"/>
            <a:ext cx="7776864" cy="576064"/>
          </a:xfrm>
        </p:spPr>
        <p:txBody>
          <a:bodyPr>
            <a:normAutofit/>
          </a:bodyPr>
          <a:lstStyle>
            <a:lvl1pPr algn="ctr">
              <a:buNone/>
              <a:defRPr sz="2000" b="1" baseline="0">
                <a:solidFill>
                  <a:srgbClr val="32323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0" name="Textfeld 29"/>
          <p:cNvSpPr txBox="1"/>
          <p:nvPr userDrawn="1"/>
        </p:nvSpPr>
        <p:spPr>
          <a:xfrm>
            <a:off x="8748464" y="6453336"/>
            <a:ext cx="395536" cy="40466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683568" y="2132509"/>
            <a:ext cx="7776864" cy="576411"/>
          </a:xfrm>
        </p:spPr>
        <p:txBody>
          <a:bodyPr/>
          <a:lstStyle>
            <a:lvl1pPr algn="ctr">
              <a:buNone/>
              <a:defRPr b="1">
                <a:solidFill>
                  <a:srgbClr val="32323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2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1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2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Grafik 25" descr="PC_Logo_rechts_1.png"/>
          <p:cNvPicPr/>
          <p:nvPr userDrawn="1"/>
        </p:nvPicPr>
        <p:blipFill>
          <a:blip r:embed="rId4" cstate="print"/>
          <a:srcRect r="25814"/>
          <a:stretch>
            <a:fillRect/>
          </a:stretch>
        </p:blipFill>
        <p:spPr>
          <a:xfrm>
            <a:off x="6876256" y="30138"/>
            <a:ext cx="1512168" cy="5905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892492" cy="620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FE8FB-1BAF-4BF4-A577-ACC5BB4298DC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9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feld 15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4C623-DD7C-49F4-8DA2-057A3CF8E040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10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feld 15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7" name="Textfeld 16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0" y="6524"/>
            <a:ext cx="9144000" cy="614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400" b="1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0" y="6657945"/>
            <a:ext cx="8803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DOK.live</a:t>
            </a:r>
            <a:r>
              <a:rPr lang="de-DE" sz="700" baseline="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Session</a:t>
            </a:r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 userDrawn="1"/>
        </p:nvSpPr>
        <p:spPr>
          <a:xfrm>
            <a:off x="5744723" y="6657945"/>
            <a:ext cx="9621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IT &amp; Business 2015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2843808" y="6657945"/>
            <a:ext cx="10935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 err="1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Dr.Ulrich</a:t>
            </a:r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 Kampffmeyer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/>
          </p:nvPr>
        </p:nvSpPr>
        <p:spPr>
          <a:xfrm>
            <a:off x="827088" y="1124744"/>
            <a:ext cx="7561262" cy="5184576"/>
          </a:xfrm>
        </p:spPr>
        <p:txBody>
          <a:bodyPr anchor="t" anchorCtr="0"/>
          <a:lstStyle>
            <a:lvl1pPr>
              <a:defRPr>
                <a:solidFill>
                  <a:srgbClr val="323232"/>
                </a:solidFill>
              </a:defRPr>
            </a:lvl1pPr>
            <a:lvl2pPr>
              <a:defRPr>
                <a:solidFill>
                  <a:srgbClr val="323232"/>
                </a:solidFill>
              </a:defRPr>
            </a:lvl2pPr>
            <a:lvl3pPr>
              <a:defRPr>
                <a:solidFill>
                  <a:srgbClr val="323232"/>
                </a:solidFill>
              </a:defRPr>
            </a:lvl3pPr>
            <a:lvl4pPr>
              <a:defRPr>
                <a:solidFill>
                  <a:srgbClr val="323232"/>
                </a:solidFill>
              </a:defRPr>
            </a:lvl4pPr>
            <a:lvl5pPr>
              <a:defRPr>
                <a:solidFill>
                  <a:srgbClr val="323232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2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2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8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7700392" cy="1362075"/>
          </a:xfrm>
        </p:spPr>
        <p:txBody>
          <a:bodyPr anchor="t">
            <a:normAutofit/>
          </a:bodyPr>
          <a:lstStyle>
            <a:lvl1pPr algn="l">
              <a:defRPr sz="4000" b="1" cap="small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0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3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feld 11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itelplatzhalter 1"/>
          <p:cNvSpPr txBox="1">
            <a:spLocks/>
          </p:cNvSpPr>
          <p:nvPr userDrawn="1"/>
        </p:nvSpPr>
        <p:spPr>
          <a:xfrm>
            <a:off x="0" y="6524"/>
            <a:ext cx="9144000" cy="614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400" b="1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Titelmasterformat durch Klicken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2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4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3" imgW="1193800" imgH="1028700" progId="Word.Picture.8">
                    <p:embed/>
                  </p:oleObj>
                </mc:Choice>
                <mc:Fallback>
                  <p:oleObj name="Picture" r:id="rId3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feld 13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334"/>
            <a:ext cx="9144000" cy="629022"/>
          </a:xfrm>
        </p:spPr>
        <p:txBody>
          <a:bodyPr>
            <a:no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4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5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feld 15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fld id="{434445B6-663E-482B-A4A8-DBD2904B1001}" type="slidenum">
              <a:rPr lang="de-DE" sz="700" smtClean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700" dirty="0">
              <a:solidFill>
                <a:srgbClr val="32323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0" y="620688"/>
            <a:ext cx="9144000" cy="288032"/>
            <a:chOff x="0" y="620688"/>
            <a:chExt cx="9144000" cy="288032"/>
          </a:xfrm>
        </p:grpSpPr>
        <p:sp>
          <p:nvSpPr>
            <p:cNvPr id="10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6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feld 11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4022-0A0C-41D8-AD1F-F740C8FDB98E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1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7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2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feld 12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4423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74423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A3264-7158-4EF2-98F3-9BF521FF3927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5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8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feld 16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-1588" y="6669359"/>
            <a:ext cx="9144000" cy="18744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>
          <a:xfrm>
            <a:off x="8748464" y="6669360"/>
            <a:ext cx="395536" cy="188640"/>
          </a:xfrm>
          <a:prstGeom prst="rect">
            <a:avLst/>
          </a:prstGeom>
        </p:spPr>
        <p:txBody>
          <a:bodyPr/>
          <a:lstStyle>
            <a:lvl1pPr>
              <a:defRPr lang="de-DE" sz="7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5F9BB-C852-49C6-A96D-224222FAFE45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0" y="548680"/>
            <a:ext cx="9144000" cy="288032"/>
            <a:chOff x="0" y="620688"/>
            <a:chExt cx="9144000" cy="288032"/>
          </a:xfrm>
        </p:grpSpPr>
        <p:sp>
          <p:nvSpPr>
            <p:cNvPr id="15" name="Text Box 5"/>
            <p:cNvSpPr txBox="1">
              <a:spLocks noChangeAspect="1" noChangeArrowheads="1"/>
            </p:cNvSpPr>
            <p:nvPr userDrawn="1"/>
          </p:nvSpPr>
          <p:spPr bwMode="auto">
            <a:xfrm>
              <a:off x="0" y="620688"/>
              <a:ext cx="914400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de-DE" sz="7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©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PROJECT CONSULT Unternehmensberatung Dr. Ulrich Kampffmeyer GmbH 2011   /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Autorenrecht: 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&lt;Vorname Nachname&gt; </a:t>
              </a:r>
              <a:fld id="{9BFE60F6-3665-414B-8B2E-E4084DFDC412}" type="datetime7">
                <a:rPr lang="de-DE" sz="5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lvl="0" algn="ctr" fontAlgn="base">
                  <a:lnSpc>
                    <a:spcPts val="1000"/>
                  </a:lnSpc>
                  <a:spcBef>
                    <a:spcPct val="0"/>
                  </a:spcBef>
                  <a:spcAft>
                    <a:spcPts val="1000"/>
                  </a:spcAft>
                </a:pPr>
                <a:t>Mai-21</a:t>
              </a:fld>
              <a:r>
                <a:rPr lang="de-DE" sz="500" b="1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/   Q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uelle: PROJECT</a:t>
              </a:r>
              <a:r>
                <a:rPr lang="de-DE" sz="500" baseline="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CONSULT 8</a:t>
              </a:r>
              <a:r>
                <a:rPr lang="de-DE" sz="500" dirty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	</a:t>
              </a:r>
              <a:endParaRPr lang="de-DE" sz="5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1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DE" sz="600" dirty="0">
                <a:solidFill>
                  <a:srgbClr val="32323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1704226" y="687984"/>
            <a:ext cx="83027" cy="72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193800" imgH="1028700" progId="Word.Picture.8">
                    <p:embed/>
                  </p:oleObj>
                </mc:Choice>
                <mc:Fallback>
                  <p:oleObj name="Picture" r:id="rId2" imgW="1193800" imgH="1028700" progId="Word.Picture.8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226" y="687984"/>
                          <a:ext cx="83027" cy="720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feld 16"/>
          <p:cNvSpPr txBox="1"/>
          <p:nvPr userDrawn="1"/>
        </p:nvSpPr>
        <p:spPr>
          <a:xfrm>
            <a:off x="0" y="6657945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&gt;Titel&lt;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5744723" y="6657945"/>
            <a:ext cx="8435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&gt;Veranstaltung&lt;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2843808" y="6657945"/>
            <a:ext cx="635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rgbClr val="323232"/>
                </a:solidFill>
                <a:latin typeface="Arial" pitchFamily="34" charset="0"/>
                <a:cs typeface="Arial" pitchFamily="34" charset="0"/>
              </a:rPr>
              <a:t>&gt;Referent&lt;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/>
          <p:cNvSpPr/>
          <p:nvPr/>
        </p:nvSpPr>
        <p:spPr>
          <a:xfrm>
            <a:off x="0" y="-4192"/>
            <a:ext cx="9144000" cy="624880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6127"/>
            <a:ext cx="9144000" cy="614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7048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0" descr="PC_Logo_rechts_1.png"/>
          <p:cNvPicPr/>
          <p:nvPr/>
        </p:nvPicPr>
        <p:blipFill>
          <a:blip r:embed="rId13" cstate="print"/>
          <a:srcRect l="72897"/>
          <a:stretch>
            <a:fillRect/>
          </a:stretch>
        </p:blipFill>
        <p:spPr>
          <a:xfrm>
            <a:off x="8388424" y="30138"/>
            <a:ext cx="552450" cy="59055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46509" y="140370"/>
            <a:ext cx="792088" cy="36004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de-DE" sz="10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Logo 2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0"/>
            <a:ext cx="1892492" cy="6206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rgbClr val="32323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32323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1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„Digital … Business, Transformation, Confusion &amp; Chaos“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Dr. Ulrich Kampffmeyer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Stuttgart, 30.09.2015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DOK.live</a:t>
            </a:r>
            <a:r>
              <a:rPr lang="de-DE" sz="2800" dirty="0"/>
              <a:t>-Session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97"/>
            <a:ext cx="9144000" cy="703659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189" y="-89297"/>
            <a:ext cx="918051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5849888" y="5517232"/>
            <a:ext cx="3114600" cy="1080120"/>
          </a:xfrm>
          <a:prstGeom prst="wedgeRoundRectCallout">
            <a:avLst>
              <a:gd name="adj1" fmla="val -21392"/>
              <a:gd name="adj2" fmla="val 7499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kann sicher Alexander </a:t>
            </a:r>
            <a:r>
              <a:rPr lang="de-DE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Gesinn</a:t>
            </a:r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etwas dazu sagen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7504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95536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6531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9959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69368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57400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74543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033464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67744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5776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825552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131840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401616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689648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977680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481736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&amp;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057800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327576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58011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b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849888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137920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425952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713984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53752" y="3008379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w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69776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85800" y="3008379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r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917848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133872" y="3008379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547664" y="3008379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763688" y="3008379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979712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327585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m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3491880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3923928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4211960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435597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h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4572000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4788024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5166320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ü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5382344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b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598368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814392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03041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f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6246440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l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6462464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ü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678488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894512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01824" y="3008379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d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3707904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711053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7326560" y="3049796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g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740352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m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795637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8244408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8388424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h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8568000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8766720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2862064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2430016" y="300827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d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2646040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27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7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9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1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3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6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8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3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9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1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4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7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9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1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4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6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8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2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7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9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31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33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0.0178 0.00139 0.04138 0.0066 0.05896 C 0.00955 0.06913 0.01858 0.0756 0.02465 0.08092 C 0.02622 0.08231 0.02951 0.08508 0.02951 0.08508 C 0.03594 0.11237 0.00642 0.12855 -0.0066 0.14196 C -0.00955 0.1452 -0.0118 0.14959 -0.01476 0.15283 C -0.0184 0.15676 -0.02621 0.1637 -0.02621 0.1637 C -0.03229 0.17618 -0.02951 0.1674 -0.02795 0.19006 C -0.02708 0.20231 -0.02917 0.21618 -0.02465 0.22705 C -0.02257 0.23214 -0.01875 0.23537 -0.01632 0.24023 C -0.0158 0.24231 -0.01476 0.24439 -0.01476 0.2467 C -0.01476 0.2504 -0.01667 0.25387 -0.01632 0.25757 C -0.01562 0.26589 -0.00851 0.26636 -0.00486 0.27075 " pathEditMode="relative" ptsTypes="ffffffffffffA">
                                      <p:cBhvr>
                                        <p:cTn id="2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8" presetClass="emph" presetSubtype="0" accel="4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0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C 0.00226 0.00601 0.00608 0.0111 0.00816 0.01734 C 0.01042 0.02428 0.01094 0.03214 0.01302 0.03931 C 0.01216 0.06358 0.01511 0.08925 0.00157 0.10682 C -0.00729 0.13017 0.00521 0.09942 -0.00816 0.12439 C -0.01059 0.12902 -0.01128 0.1348 -0.01319 0.13965 C -0.01267 0.14405 -0.01215 0.14844 -0.01146 0.15283 C -0.01111 0.15514 -0.00989 0.15699 -0.00989 0.15931 C -0.00989 0.16 -0.01093 0.15931 -0.01146 0.15931 " pathEditMode="relative" ptsTypes="ffffffffA">
                                      <p:cBhvr>
                                        <p:cTn id="254" dur="19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8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2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C 0.00122 0.03375 0.0007 0.05965 0.01476 0.08716 C 0.01719 0.10034 0.01945 0.11375 0.02292 0.12647 C 0.02396 0.14451 0.02396 0.15468 0.02778 0.17017 C 0.02622 0.2067 0.03403 0.19977 0.02292 0.2074 " pathEditMode="relative" ptsTypes="ffffA">
                                      <p:cBhvr>
                                        <p:cTn id="2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8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0800000">
                                      <p:cBhvr>
                                        <p:cTn id="26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C 0.00052 0.01387 0.00087 0.02751 0.00174 0.04139 C 0.00226 0.04879 0.0099 0.06104 0.0099 0.06104 C 0.01198 0.06983 0.0165 0.07052 0.01962 0.07861 C 0.025 0.09295 0.02674 0.11422 0.03941 0.12 C 0.04393 0.12879 0.05035 0.1311 0.05747 0.13734 C 0.05903 0.13873 0.06042 0.14081 0.06233 0.14173 C 0.06389 0.14243 0.06719 0.14405 0.06719 0.14405 " pathEditMode="relative" ptsTypes="fffffffA">
                                      <p:cBhvr>
                                        <p:cTn id="2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8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6000000">
                                      <p:cBhvr>
                                        <p:cTn id="264" dur="1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8.67052E-7 C -0.00208 0.00971 -0.00417 0.01688 -0.0059 0.02752 C -0.0066 0.03191 -0.00729 0.03653 -0.00799 0.04116 C -0.00816 0.0437 -0.00885 0.04832 -0.00885 0.04856 C -0.01111 0.08 -0.00851 0.04023 -0.01042 0.09873 C -0.01059 0.10358 -0.01111 0.10775 -0.01128 0.11237 C -0.01163 0.11746 -0.01424 0.12162 -0.01424 0.12185 C -0.01458 0.1237 -0.01476 0.12647 -0.01528 0.12832 C -0.01562 0.13041 -0.01632 0.13087 -0.01667 0.13295 C -0.01788 0.13919 -0.01858 0.14682 -0.01962 0.15353 C -0.02083 0.16162 -0.02083 0.17249 -0.02205 0.18104 C -0.02222 0.18358 -0.02222 0.18636 -0.02257 0.18821 C -0.02309 0.19052 -0.02413 0.19029 -0.02448 0.19283 " pathEditMode="relative" rAng="0" ptsTypes="ffffffffffffA">
                                      <p:cBhvr>
                                        <p:cTn id="26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9642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7200"/>
                            </p:stCondLst>
                            <p:childTnLst>
                              <p:par>
                                <p:cTn id="270" presetID="0" presetClass="path" presetSubtype="0" accel="50000" decel="50000" fill="hold" grpId="3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486 0.27075 C -0.00243 0.27884 0.00573 0.28624 0.01094 0.2948 C 0.01614 0.3022 0.01597 0.31237 0.02118 0.32093 C 0.02344 0.32879 0.02448 0.33434 0.02934 0.34104 C 0.03246 0.35422 0.0342 0.36093 0.04149 0.37179 C 0.04271 0.3778 0.04496 0.38382 0.04566 0.3896 C 0.05017 0.41896 0.04479 0.40139 0.04965 0.41619 C 0.05052 0.43168 0.05069 0.44717 0.05173 0.46266 C 0.05347 0.4837 0.06215 0.4978 0.06215 0.52254 " pathEditMode="relative" rAng="0" ptsTypes="ffffffffA">
                                      <p:cBhvr>
                                        <p:cTn id="2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12578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8" presetClass="emph" presetSubtype="0" accel="4900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0" presetClass="path" presetSubtype="0" accel="50000" decel="5000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1146 0.15931 C -0.01354 0.19237 -0.02101 0.23515 -0.0092 0.26636 C -0.00746 0.31977 -0.00121 0.37688 -0.01146 0.4296 C -0.00885 0.4615 -0.01146 0.49202 -0.01146 0.52439 " pathEditMode="relative" rAng="0" ptsTypes="fffA">
                                      <p:cBhvr>
                                        <p:cTn id="27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8243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0" presetClass="path" presetSubtype="0" accel="50000" decel="5000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292 0.2074 C 0.02153 0.22474 0.02119 0.24301 0.01702 0.26035 C 0.01546 0.27908 0.01268 0.29711 0.01112 0.31607 C 0.01007 0.35515 0.00921 0.35977 0.00539 0.39006 C 0.00382 0.42867 0.00469 0.45087 -0.0106 0.48139 C -0.01146 0.48555 -0.01233 0.48948 -0.01337 0.49364 C -0.01372 0.49549 -0.01476 0.49942 -0.01476 0.49965 C -0.01441 0.50358 -0.01407 0.50752 -0.01337 0.51168 C -0.0125 0.51561 -0.0106 0.5237 -0.0106 0.52439 " pathEditMode="relative" rAng="0" ptsTypes="ffffffffA">
                                      <p:cBhvr>
                                        <p:cTn id="27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5838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8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800000">
                                      <p:cBhvr>
                                        <p:cTn id="27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6718 0.14428 C 0.06771 0.14867 0.06771 0.1533 0.06857 0.15838 C 0.06892 0.16278 0.07083 0.1711 0.07083 0.17133 C 0.07205 0.18382 0.07309 0.19653 0.07569 0.20879 C 0.075 0.24856 0.07951 0.2689 0.06857 0.29711 C 0.06527 0.31422 0.05607 0.32185 0.04809 0.33087 C 0.03212 0.34844 0.04722 0.3348 0.03281 0.34752 C 0.02378 0.36416 0.03507 0.34497 0.02448 0.35584 C 0.02083 0.35954 0.01857 0.36624 0.0151 0.37041 C 0.01354 0.37226 0.01163 0.37272 0.01024 0.3748 C 0.00555 0.3815 0.00156 0.39445 -0.004 0.39792 C -0.01389 0.41503 -0.00955 0.40832 -0.01702 0.4185 C -0.0224 0.43445 -0.01823 0.45942 -0.01702 0.47769 C -0.01823 0.52278 -0.0125 0.51121 -0.01945 0.52439 " pathEditMode="relative" rAng="0" ptsTypes="fffffffffffffA">
                                      <p:cBhvr>
                                        <p:cTn id="28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19006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8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2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0" presetClass="path" presetSubtype="0" accel="50000" decel="5000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2448 0.19283 C -0.02552 0.19468 -0.02639 0.19653 -0.02691 0.19861 C -0.02778 0.20185 -0.02812 0.20509 -0.02917 0.20809 C -0.03038 0.21202 -0.03351 0.21989 -0.03351 0.22012 C -0.03611 0.23561 -0.03819 0.25572 -0.04896 0.2696 C -0.05208 0.28069 -0.05469 0.29989 -0.06389 0.30821 " pathEditMode="relative" rAng="0" ptsTypes="fffffA">
                                      <p:cBhvr>
                                        <p:cTn id="28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5757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8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3600000">
                                      <p:cBhvr>
                                        <p:cTn id="28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  <p:bldP spid="40" grpId="2"/>
      <p:bldP spid="40" grpId="3"/>
      <p:bldP spid="40" grpId="4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0" grpId="1"/>
      <p:bldP spid="50" grpId="2"/>
      <p:bldP spid="50" grpId="3"/>
      <p:bldP spid="50" grpId="4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66" grpId="1"/>
      <p:bldP spid="66" grpId="2"/>
      <p:bldP spid="66" grpId="3"/>
      <p:bldP spid="66" grpId="4"/>
      <p:bldP spid="60" grpId="0"/>
      <p:bldP spid="61" grpId="0"/>
      <p:bldP spid="62" grpId="0"/>
      <p:bldP spid="63" grpId="0"/>
      <p:bldP spid="65" grpId="0"/>
      <p:bldP spid="67" grpId="0"/>
      <p:bldP spid="68" grpId="0"/>
      <p:bldP spid="69" grpId="0"/>
      <p:bldP spid="69" grpId="1"/>
      <p:bldP spid="69" grpId="2"/>
      <p:bldP spid="69" grpId="3"/>
      <p:bldP spid="69" grpId="4"/>
      <p:bldP spid="77" grpId="0"/>
      <p:bldP spid="77" grpId="1"/>
      <p:bldP spid="77" grpId="2"/>
      <p:bldP spid="77" grpId="3"/>
      <p:bldP spid="78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8028"/>
            <a:ext cx="10190765" cy="686602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36512" y="-99392"/>
            <a:ext cx="918051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281936" y="5517232"/>
            <a:ext cx="2682552" cy="1080120"/>
          </a:xfrm>
          <a:prstGeom prst="wedgeRoundRectCallout">
            <a:avLst>
              <a:gd name="adj1" fmla="val -20833"/>
              <a:gd name="adj2" fmla="val 74990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werden wir zum Schluss gemeinsam diskutieren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6512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w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79512" y="1938898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5536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l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9816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99592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h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15616" y="1938898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47664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a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763688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u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051720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267744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w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483768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i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699792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915816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k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150096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u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419872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635896" y="2010906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g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518248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h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788024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a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004048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436096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652120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886400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372200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d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606480" y="1938898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822504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38528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740352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956376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l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172400" y="1938898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8406680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s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827584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979712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19573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91581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313184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63589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81600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4014192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499992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w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71601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495029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18400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436096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565212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588640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102424" y="3049796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g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318448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524328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2699792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u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6534472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6804248" y="292494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020272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723629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l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470576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781236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c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3851920" y="1938898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4086111" y="1976789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763688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043608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u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277888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f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7956376" y="2951366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h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8202664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8409560" y="2966755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f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8604448" y="2951366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180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6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3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6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8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9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1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3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6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8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3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7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2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4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7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9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1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4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6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2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4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7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19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1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3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6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8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33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7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9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41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4300"/>
                            </p:stCondLst>
                            <p:childTnLst>
                              <p:par>
                                <p:cTn id="26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5800"/>
                            </p:stCondLst>
                            <p:childTnLst>
                              <p:par>
                                <p:cTn id="265" presetID="0" presetClass="path" presetSubtype="0" accel="50000" decel="5000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C -0.01076 0.0178 -0.01701 0.03815 -0.02621 0.05688 C -0.02517 0.083 -0.02465 0.10936 -0.02291 0.13549 C -0.02031 0.17295 -0.00781 0.20948 -0.00329 0.2467 C -0.00225 0.31098 -0.0026 0.36693 0.00816 0.42797 C 0.00764 0.44624 0.00903 0.46451 0.0066 0.48254 C 0.00608 0.48601 0.00174 0.48624 0 0.48901 C -0.01336 0.51052 0.00486 0.48809 -0.00329 0.4978 " pathEditMode="relative" ptsTypes="fffffffA">
                                      <p:cBhvr>
                                        <p:cTn id="2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8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3600000">
                                      <p:cBhvr>
                                        <p:cTn id="2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209 4.7282E-6 C -0.00382 0.00138 -0.01198 -0.00139 -0.0158 0.00462 C -0.02239 0.01526 -0.02361 0.02984 -0.02465 0.04325 C -0.02656 0.07055 -0.02621 0.099 -0.0158 0.12329 C -0.00711 0.14295 0.00157 0.1522 0.01459 0.16655 C 0.02032 0.17279 0.03212 0.18482 0.03212 0.18505 C 0.03802 0.19685 0.04479 0.20541 0.04827 0.21906 C 0.04566 0.27665 0.04462 0.32755 0.04289 0.38746 C 0.04254 0.40203 0.03941 0.41753 0.03577 0.43095 C 0.03473 0.43557 0.03212 0.44459 0.03212 0.44483 C 0.03299 0.45685 0.02986 0.47143 0.03577 0.48114 C 0.04827 0.5015 0.03629 0.47397 0.04289 0.49016 " pathEditMode="relative" rAng="0" ptsTypes="fffffffffffA">
                                      <p:cBhvr>
                                        <p:cTn id="2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25006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8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9600000">
                                      <p:cBhvr>
                                        <p:cTn id="27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C -0.00503 0.0178 -0.01146 0.03583 -0.01476 0.05456 C -0.01371 0.08069 -0.0151 0.09988 -0.0066 0.12208 C -0.00243 0.1489 -0.0066 0.18497 -0.01319 0.21179 C -0.01476 0.21826 -0.01875 0.22728 -0.02135 0.23352 C -0.02378 0.23953 -0.02951 0.25109 -0.02951 0.25109 C -0.03333 0.27167 -0.02917 0.24763 -0.03281 0.28809 C -0.03368 0.29757 -0.03611 0.30728 -0.03767 0.31653 C -0.03819 0.34127 -0.03837 0.36601 -0.03941 0.39075 C -0.03976 0.39815 -0.04757 0.4104 -0.04757 0.4104 C -0.0533 0.43329 -0.05746 0.45641 -0.05746 0.48023 " pathEditMode="relative" ptsTypes="ffffffffffA">
                                      <p:cBhvr>
                                        <p:cTn id="2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8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27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800"/>
                            </p:stCondLst>
                            <p:childTnLst>
                              <p:par>
                                <p:cTn id="2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2312E-6 C 0.00105 0.03537 -0.00052 0.07422 -0.00329 0.10821 C -0.00295 0.12393 -0.00364 0.13873 -0.00312 0.15445 C -0.00156 0.17017 -0.00017 0.18613 0.00191 0.20208 C 0.00452 0.22034 0.0158 0.24347 0.02188 0.25826 C 0.0257 0.26797 0.03056 0.27121 0.03473 0.28046 C 0.03577 0.28277 0.03646 0.28624 0.0375 0.28878 C 0.03907 0.29295 0.04237 0.30104 0.04237 0.30127 C 0.04445 0.31167 0.04636 0.31977 0.05 0.32855 C 0.05313 0.34289 0.05712 0.3563 0.0606 0.37087 C 0.06719 0.40023 0.07119 0.43121 0.07744 0.46058 C 0.07848 0.46936 0.07935 0.47815 0.08073 0.48647 C 0.08091 0.48878 0.08195 0.4904 0.0823 0.49271 C 0.0856 0.51653 0.08733 0.53364 0.09271 0.55491 C 0.0941 0.5674 0.09601 0.58821 0.09879 0.60231 C 0.09983 0.6067 0.10087 0.61063 0.10191 0.6148 C 0.10695 0.63514 0.10521 0.61711 0.10504 0.61665 " pathEditMode="relative" rAng="-398557" ptsTypes="ffffffffffffffffA">
                                      <p:cBhvr>
                                        <p:cTn id="2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31884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2.5746E-6 C -0.00139 0.01781 -0.0033 0.03794 -0.01146 0.05321 C -0.01025 0.0923 -0.00712 0.11705 -0.00417 0.15499 C -0.00417 0.15614 -0.00087 0.16817 -0.00052 0.1691 C 0.00173 0.17396 0.00677 0.18321 0.00677 0.18344 C 0.00833 0.21999 0.01076 0.25029 0.01962 0.28476 C 0.02361 0.32802 0.02934 0.38908 0.04913 0.42633 C 0.05173 0.43812 0.05451 0.45108 0.06007 0.46103 C 0.06302 0.47583 0.06944 0.48786 0.07656 0.50035 C 0.07882 0.50451 0.07986 0.51007 0.08212 0.51446 C 0.08281 0.54291 0.08298 0.5716 0.08385 0.60005 C 0.08455 0.61647 0.08767 0.6322 0.08767 0.64909 " pathEditMode="relative" rAng="0" ptsTypes="fffffffffffA">
                                      <p:cBhvr>
                                        <p:cTn id="2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32454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7481E-6 C -0.00469 0.05436 -0.00295 0.02614 1.38889E-6 0.13463 C 0.00035 0.14527 0.00347 0.1536 0.00989 0.15915 C 0.01371 0.16609 0.01823 0.17535 0.02292 0.18159 C 0.03246 0.19455 0.03802 0.19801 0.04427 0.21536 C 0.04601 0.226 0.04722 0.23456 0.05087 0.24428 C 0.05226 0.25214 0.05278 0.25677 0.05573 0.26417 C 0.05764 0.26903 0.06233 0.27782 0.06233 0.27805 C 0.06389 0.28846 0.06545 0.29517 0.06892 0.30465 C 0.07239 0.32501 0.07396 0.34537 0.07864 0.36526 C 0.08264 0.41106 0.08212 0.44483 0.08038 0.49549 C 0.08003 0.50775 0.07396 0.52927 0.07222 0.54037 C 0.0717 0.54407 0.07048 0.55147 0.07048 0.5517 C 0.06892 0.57252 0.06649 0.60074 0.05746 0.61879 C 0.05608 0.62827 0.05382 0.63498 0.05087 0.64354 " pathEditMode="relative" rAng="0" ptsTypes="ffffffffffffffA">
                                      <p:cBhvr>
                                        <p:cTn id="2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32177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4.27481E-6 C -0.00538 0.04465 -0.00573 0.09068 0.00295 0.13486 C 0.00139 0.19385 0.00556 0.18899 -0.00295 0.22184 C -0.00139 0.27343 -0.00312 0.26996 0.00295 0.30142 C 0.00417 0.35462 0.00122 0.38191 0.01875 0.42471 C 0.01806 0.44946 0.01789 0.47444 0.01667 0.49943 C 0.01632 0.50752 0.01424 0.51562 0.01268 0.52371 C 0.01164 0.52857 0.00868 0.53806 0.00868 0.53829 C 0.0092 0.55332 0.00243 0.61393 0.01667 0.63961 C 0.02084 0.66806 0.01667 0.64331 0.02066 0.66112 C 0.02118 0.66459 0.02257 0.67107 0.02257 0.6713 " pathEditMode="relative" rAng="0" ptsTypes="ffffffffffA">
                                      <p:cBhvr>
                                        <p:cTn id="2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33542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27481E-6 C -0.00591 0.03655 -0.00816 0.07426 -0.01476 0.11081 C -0.01702 0.14157 -0.01893 0.17188 -0.02118 0.20264 C -0.02275 0.22323 -0.02223 0.26186 -0.02952 0.28268 C -0.03368 0.3072 -0.03559 0.31044 -0.03108 0.34629 C -0.03021 0.35254 -0.02639 0.35693 -0.02448 0.36272 C -0.01476 0.39071 -0.00573 0.41592 0.00503 0.44298 C 0.01128 0.45894 0.02048 0.47144 0.02639 0.48763 C 0.02587 0.49156 0.02587 0.49572 0.02465 0.49966 C 0.02361 0.50266 0.01996 0.50336 0.01979 0.5066 C 0.01736 0.54037 0.02448 0.55448 0.03125 0.58201 C 0.03194 0.60121 0.03455 0.62365 0.03455 0.64354 " pathEditMode="relative" rAng="0" ptsTypes="fffffffffffA">
                                      <p:cBhvr>
                                        <p:cTn id="2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2177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746E-6 C -0.00139 0.02244 -0.0007 0.06847 -0.00625 0.09207 C -0.00886 0.12977 -0.01389 0.16933 -0.02014 0.20565 C -0.02205 0.28314 -0.02257 0.28059 -0.02014 0.37127 C -0.01979 0.38006 -0.01788 0.38839 -0.01702 0.39718 C -0.01615 0.4069 -0.01389 0.42563 -0.01389 0.42586 C -0.01146 0.49156 -0.0125 0.44483 -0.01389 0.52765 C -0.0158 0.62758 0.00069 0.64909 -0.01702 0.62457 " pathEditMode="relative" rAng="0" ptsTypes="fffffffA">
                                      <p:cBhvr>
                                        <p:cTn id="2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32454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2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7481E-6 C -0.00503 0.04766 -0.00642 0.09785 -2.77778E-7 0.14574 C 0.00243 0.16332 0.00851 0.18159 0.01319 0.19825 C 0.01389 0.20056 0.01615 0.2186 0.01649 0.21999 C 0.01892 0.23109 0.02188 0.2422 0.02465 0.2533 C 0.02344 0.27273 0.02344 0.2806 0.01962 0.29609 C 0.01823 0.3456 0.01719 0.35439 0.01146 0.39394 C 0.01285 0.42402 0.01406 0.46635 0.01806 0.49457 C 0.02066 0.51284 0.01754 0.5022 0.02622 0.52094 C 0.02847 0.52557 0.03281 0.53505 0.03281 0.53528 C 0.03333 0.53759 0.03854 0.55541 0.03941 0.55656 C 0.04063 0.55841 0.04271 0.55841 0.04427 0.55911 C 0.04375 0.57507 0.04358 0.5908 0.04271 0.60676 C 0.04254 0.61069 0.03993 0.62735 0.03767 0.63082 C 0.03646 0.63244 0.03281 0.63313 0.03281 0.63336 " pathEditMode="relative" rAng="0" ptsTypes="ffffffffffffffA">
                                      <p:cBhvr>
                                        <p:cTn id="2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31645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27481E-6 C -0.00746 0.04951 -0.01094 0.10017 -0.02309 0.14851 C -0.02691 0.19061 -0.03125 0.23271 -0.03455 0.27504 C -0.03785 0.36572 -0.03437 0.45617 -0.04601 0.54569 C -0.04496 0.58316 -0.04965 0.62064 -0.02465 0.64354 C -0.01927 0.64261 -0.00833 0.64099 -0.00833 0.64123 " pathEditMode="relative" rAng="0" ptsTypes="fffffA">
                                      <p:cBhvr>
                                        <p:cTn id="3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" y="32177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7481E-6 C -0.00659 0.02036 -0.01632 0.03933 -0.0198 0.06177 C -0.03091 0.13301 -0.02813 0.21166 -0.02622 0.28383 C -0.02535 0.31738 -0.02136 0.38423 -0.02136 0.38446 C -0.02188 0.44252 -0.02205 0.50035 -0.0231 0.55864 C -0.02327 0.56836 -0.02761 0.57808 -0.02796 0.58733 C -0.02848 0.6026 -0.02796 0.61763 -0.02796 0.63313 " pathEditMode="relative" rAng="0" ptsTypes="ffffffA">
                                      <p:cBhvr>
                                        <p:cTn id="3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31645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0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7481E-6 C -0.01302 0.13278 -0.01007 0.26302 -0.00538 0.39603 C -0.00608 0.43165 -0.00556 0.46704 -0.00729 0.5022 C -0.00799 0.514 -0.01823 0.53783 -0.0217 0.55009 C -0.02396 0.56674 -0.02552 0.58455 -0.02899 0.60074 C -0.02726 0.61115 -0.02014 0.64354 -0.03056 0.64354 " pathEditMode="relative" rAng="0" ptsTypes="fffffA">
                                      <p:cBhvr>
                                        <p:cTn id="3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32177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30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27481E-6 C -0.0026 0.10572 0.01146 0.21953 -0.00989 0.32154 C -0.00868 0.40458 -0.01753 0.48994 -0.0033 0.57021 C -0.00382 0.59936 -0.00399 0.62897 -0.00503 0.65811 C -0.00538 0.67107 -0.00417 0.67014 -0.00833 0.67014 " pathEditMode="relative" rAng="0" ptsTypes="ffffA">
                                      <p:cBhvr>
                                        <p:cTn id="3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33542"/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27481E-6 C -0.00173 0.04419 -0.00225 0.08791 -0.00833 0.13116 C -0.01198 0.18899 -0.01094 0.24682 -0.01319 0.30442 C -0.01441 0.33403 -0.0191 0.3641 -0.02135 0.39348 C -0.02361 0.4224 -0.025 0.45524 -0.03125 0.48277 C -0.03316 0.50475 -0.0335 0.51886 -0.02309 0.53459 C -0.02014 0.5642 -0.02448 0.59542 -0.01805 0.62365 C -0.01632 0.6403 -0.01805 0.63405 -0.01475 0.64354 " pathEditMode="relative" rAng="0" ptsTypes="fffffffA">
                                      <p:cBhvr>
                                        <p:cTn id="3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32177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3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27481E-6 C 0.00295 0.05413 0.00434 0.11011 0.0132 0.16309 C 0.01233 0.22022 0.01424 0.29818 0.00174 0.35716 C -0.00364 0.38307 -0.0125 0.4069 -0.01805 0.43234 C -0.02187 0.47051 -0.0217 0.52001 -0.01146 0.55702 C -0.00868 0.56697 -0.00659 0.58131 -0.0033 0.59057 C -0.00139 0.59612 0.00104 0.60098 0.0033 0.60606 C 0.00434 0.60861 0.0066 0.61393 0.0066 0.61416 C 0.00886 0.62503 0.01077 0.63521 0.01476 0.64516 C 0.0158 0.65048 0.01528 0.65742 0.01806 0.66043 C 0.02379 0.6669 0.02292 0.66274 0.02292 0.67107 " pathEditMode="relative" rAng="0" ptsTypes="ffffffffffA">
                                      <p:cBhvr>
                                        <p:cTn id="3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3542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4.27481E-6 C -0.0052 0.096 -0.01336 0.1964 -0.00295 0.28823 C -0.00312 0.31437 -0.00329 0.34097 -0.00382 0.36734 C -0.00399 0.37659 -0.00503 0.38191 -0.00573 0.39071 C -0.00798 0.42309 -0.00989 0.45548 -0.01041 0.48832 C -0.0118 0.56119 -0.00885 0.53366 -0.01232 0.56304 C -0.01128 0.60699 -0.01215 0.61462 -0.00382 0.6477 C -0.00277 0.65672 -0.00086 0.66135 -0.00086 0.67107 " pathEditMode="relative" rAng="0" ptsTypes="fffffffA">
                                      <p:cBhvr>
                                        <p:cTn id="3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33542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27481E-6 C 0.00347 0.08744 0.00278 0.17349 0.00156 0.2614 C 0.00243 0.28152 0.00295 0.31738 0.01146 0.33658 C 0.01024 0.3604 0.01024 0.37174 0.00486 0.39186 C 0.00069 0.42517 -0.00851 0.45663 -0.0132 0.48994 C -0.01597 0.5096 -0.0132 0.49596 -0.01806 0.51747 C -0.01858 0.52001 -0.01979 0.5251 -0.01979 0.52533 C -0.0217 0.55587 -0.025 0.5938 -0.0132 0.62064 C -0.01372 0.63729 -0.01476 0.67107 -0.01476 0.6713 " pathEditMode="relative" rAng="0" ptsTypes="ffffffffA">
                                      <p:cBhvr>
                                        <p:cTn id="3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33542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C 0.01007 0.16239 0.00226 0.00394 0.0033 0.25168 C 0.00382 0.35554 -0.00017 0.45894 0.02621 0.55656 C 0.02743 0.57137 0.02917 0.58224 0.03125 0.59612 C 0.03212 0.60699 0.03698 0.6322 0.02795 0.63845 " pathEditMode="relative" rAng="0" ptsTypes="ffffA">
                                      <p:cBhvr>
                                        <p:cTn id="3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1922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746E-6 L 0.01684 0.65973 " pathEditMode="relative" rAng="0" ptsTypes="AA">
                                      <p:cBhvr>
                                        <p:cTn id="3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2986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4.27481E-6 C 0.00174 0.10919 -0.01493 0.2341 0.00695 0.33658 C 0.00625 0.44553 0.00625 0.55448 0.00487 0.66366 C 0.00487 0.66621 0.00278 0.67107 0.00278 0.6713 " pathEditMode="relative" rAng="0" ptsTypes="fffA">
                                      <p:cBhvr>
                                        <p:cTn id="33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33542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3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4.27481E-6 C 0.00625 0.07241 0.00694 0.14481 0.00277 0.21745 C 0.00139 0.27204 0.00017 0.32478 -0.00521 0.37891 C -0.00764 0.40273 -0.00973 0.42934 -0.0165 0.45131 C -0.02726 0.48508 -0.05052 0.51955 -0.06979 0.54268 C -0.08125 0.55633 -0.08907 0.5679 -0.09549 0.5871 C -0.09427 0.60236 -0.09184 0.613 -0.0875 0.62688 C -0.08559 0.63382 -0.08473 0.64354 -0.07952 0.64354 " pathEditMode="relative" rAng="0" ptsTypes="fffffffA">
                                      <p:cBhvr>
                                        <p:cTn id="3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32177"/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3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27481E-6 C -0.01319 0.02776 -0.02309 0.05853 -0.02865 0.09114 C -0.02691 0.14551 -0.02552 0.19755 -0.03715 0.24983 C -0.03906 0.26834 -0.04219 0.28707 -0.04566 0.30535 C -0.04705 0.32941 -0.04844 0.35207 -0.04392 0.37544 C -0.04444 0.38562 -0.0441 0.39579 -0.04566 0.40574 C -0.04618 0.40921 -0.05399 0.42402 -0.05573 0.43142 C -0.0566 0.46843 -0.05 0.49133 -0.0625 0.51793 C -0.0651 0.52927 -0.06476 0.5413 -0.06753 0.55263 C -0.06528 0.57692 -0.0592 0.58201 -0.06597 0.60884 C -0.06684 0.61624 -0.06649 0.62758 -0.07274 0.63197 C -0.0743 0.63313 -0.0776 0.62989 -0.0776 0.63012 " pathEditMode="relative" rAng="0" ptsTypes="fffffffffffA">
                                      <p:cBhvr>
                                        <p:cTn id="3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31645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3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481E-6 C -0.00156 0.02314 -0.00503 0.04604 -0.00573 0.06917 C -0.00694 0.11867 -0.0059 0.16794 -0.00781 0.21745 C -0.00798 0.22022 -0.01857 0.26232 -0.01927 0.26533 C -0.02257 0.28222 -0.03212 0.29656 -0.03993 0.31044 C -0.05764 0.34143 -0.07986 0.36989 -0.08559 0.40875 C -0.08507 0.43096 -0.0842 0.45316 -0.08385 0.4756 C -0.08298 0.51215 -0.08264 0.5487 -0.08177 0.58548 C -0.08142 0.60144 -0.08246 0.61763 -0.08003 0.63336 C -0.07847 0.64354 -0.07344 0.63452 -0.07239 0.63336 " pathEditMode="relative" rAng="0" ptsTypes="fffffffffA">
                                      <p:cBhvr>
                                        <p:cTn id="3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32177"/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7481E-6 C -0.00225 0.11682 -0.00225 0.22878 0.00313 0.34444 C 0.00243 0.36457 0.00469 0.38585 -3.88889E-6 0.40482 C -0.00104 0.40944 -0.00364 0.41268 -0.00503 0.41708 C -0.00972 0.43072 -0.01267 0.44877 -0.01649 0.46265 C -0.02118 0.48023 -0.02239 0.4985 -0.02638 0.51585 C -0.02517 0.55309 -0.02413 0.58316 -0.01475 0.61694 C -0.01527 0.62665 -0.01562 0.63637 -0.01649 0.64608 C -0.01718 0.65418 -0.01666 0.65325 -0.01979 0.65325 " pathEditMode="relative" rAng="0" ptsTypes="ffffffffA">
                                      <p:cBhvr>
                                        <p:cTn id="3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32709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4.27481E-6 C -0.00451 0.03355 -0.00399 0.03378 -0.01267 0.0576 C -0.01475 0.08328 -0.01527 0.08004 -0.01267 0.11775 C -0.01145 0.13417 -0.0052 0.15059 -0.00156 0.1654 C 0.00921 0.20796 0.02188 0.24451 0.04132 0.27551 C 0.04671 0.28407 0.04862 0.29401 0.05365 0.3028 C 0.05556 0.30951 0.05747 0.31599 0.05921 0.3227 C 0.06025 0.3264 0.05608 0.3493 0.05365 0.35531 C 0.0481 0.36989 0.0349 0.39811 0.02744 0.40805 C 0.02396 0.41291 0.01181 0.42887 0.00816 0.43535 C -0.01215 0.47236 0.01511 0.4298 -0.00711 0.46311 C -0.01093 0.48 -0.01493 0.49318 -0.02083 0.50822 C -0.02256 0.51261 -0.02327 0.51839 -0.02499 0.52325 C -0.02917 0.54685 -0.02917 0.56836 -0.02917 0.59334 L -0.03038 0.64354 " pathEditMode="relative" rAng="0" ptsTypes="fffffffffffffAA">
                                      <p:cBhvr>
                                        <p:cTn id="3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177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7481E-6 C -0.00174 0.0007 -0.00382 0.00047 -0.00504 0.00232 C -0.00833 0.00741 -0.01319 0.0199 -0.01319 0.02013 C -0.01146 0.04604 -0.0059 0.0738 -0.01649 0.09762 C -0.01406 0.1078 -0.00903 0.10965 -0.0066 0.12006 C -0.00885 0.13024 -0.01233 0.1344 -0.01806 0.14018 C -0.01788 0.14365 -0.01285 0.17396 -0.01649 0.1802 C -0.01962 0.18552 -0.02795 0.19269 -0.02795 0.19293 C -0.03281 0.20357 -0.03351 0.20819 -0.02465 0.21282 C -0.0224 0.22392 -0.02552 0.23248 -0.02795 0.24289 C -0.02847 0.25446 -0.0276 0.26649 -0.02951 0.27782 C -0.03004 0.28083 -0.03333 0.2806 -0.03455 0.28291 C -0.03559 0.28499 -0.03559 0.288 -0.03611 0.29008 C -0.03403 0.30627 -0.02795 0.32732 -0.02309 0.34282 C -0.02361 0.34791 -0.02292 0.35346 -0.02465 0.35763 C -0.02604 0.36086 -0.03004 0.35948 -0.03125 0.36272 C -0.03351 0.3685 -0.03351 0.37636 -0.03455 0.38284 C -0.03542 0.38885 -0.04427 0.39279 -0.04427 0.39302 C -0.05087 0.40829 -0.04879 0.4106 -0.04601 0.42795 C -0.0474 0.44692 -0.04965 0.46195 -0.04757 0.48046 C -0.05139 0.5022 -0.04618 0.47976 -0.05417 0.49804 C -0.05504 0.50012 -0.05486 0.50336 -0.05573 0.50544 C -0.05955 0.51562 -0.06129 0.51631 -0.06736 0.52302 C -0.07517 0.54199 -0.07049 0.56836 -0.06076 0.58316 C -0.06024 0.58571 -0.05885 0.58802 -0.05903 0.59057 C -0.06024 0.60445 -0.08385 0.62087 -0.09184 0.62318 C -0.0941 0.62573 -0.09896 0.62665 -0.09844 0.63058 C -0.09792 0.63521 -0.09306 0.63475 -0.09028 0.63567 C -0.07552 0.64146 -0.08229 0.63313 -0.07552 0.64354 " pathEditMode="relative" rAng="0" ptsTypes="ffffffffffffffffffffffffffffA">
                                      <p:cBhvr>
                                        <p:cTn id="3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32177"/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7481E-6 C -0.01961 0.05645 -0.02899 0.12746 -0.01145 0.18761 C -0.00364 0.24867 -0.00885 0.30951 -0.02135 0.36896 C -0.01996 0.40967 -0.02621 0.44021 -0.01371 0.47352 C -0.04166 0.46357 -0.0776 0.42263 -0.09843 0.44807 C -0.10816 0.45987 -0.09079 0.45108 -0.1059 0.45686 C -0.10972 0.46403 -0.11145 0.46982 -0.11336 0.47791 C -0.11163 0.514 -0.10399 0.57044 -0.12604 0.60167 " pathEditMode="relative" rAng="0" ptsTypes="fffffffA">
                                      <p:cBhvr>
                                        <p:cTn id="3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30072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361 0.08855 -0.0066 0.01364 -0.0066 0.21179 C -0.0066 0.24485 -0.00538 0.23792 -0.01146 0.25757 C -0.01267 0.26705 -0.01406 0.27468 -0.01649 0.2837 C -0.01858 0.30982 -0.01684 0.29664 -0.02135 0.32092 C -0.02188 0.3237 -0.02292 0.32948 -0.02292 0.32948 C -0.02344 0.33688 -0.02778 0.35722 -0.02795 0.3667 C -0.02847 0.39861 -0.02795 0.43075 -0.02795 0.46266 " pathEditMode="relative" ptsTypes="fffffffA">
                                      <p:cBhvr>
                                        <p:cTn id="3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8555E-6 C -0.01094 0.00463 -0.01181 0.02104 -0.01406 0.03515 C -0.01458 0.09919 -0.01458 0.16301 -0.01545 0.22729 C -0.01562 0.23538 -0.02014 0.25804 -0.02326 0.26451 C -0.02448 0.26705 -0.02639 0.2689 -0.02795 0.27122 C -0.02899 0.27307 -0.03003 0.27561 -0.03108 0.27792 C -0.03056 0.2844 -0.03108 0.29156 -0.02934 0.29781 C -0.02882 0.30035 -0.02604 0.30035 -0.02483 0.3022 C -0.02344 0.30405 -0.02274 0.30659 -0.0217 0.30867 C -0.02326 0.31584 -0.02604 0.32162 -0.02795 0.32856 C -0.02969 0.34937 -0.0309 0.36925 -0.03247 0.39029 C -0.03351 0.40324 -0.03976 0.41503 -0.04028 0.42798 C -0.04045 0.43677 -0.04028 0.44532 -0.04028 0.45457 " pathEditMode="relative" rAng="0" ptsTypes="ffffffffffffA">
                                      <p:cBhvr>
                                        <p:cTn id="3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22728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2.48555E-6 C -0.00069 0.01318 -0.00278 0.02613 -0.00278 0.03931 C -0.00278 0.05434 -0.00087 0.09156 0.00017 0.10844 C -0.00052 0.13203 0.00122 0.16809 -0.00417 0.19376 C -0.00521 0.23052 -0.00382 0.24879 -0.01528 0.27653 C -0.0184 0.28416 -0.01944 0.29041 -0.02361 0.29734 C -0.025 0.30613 -0.0276 0.31214 -0.02934 0.3207 C -0.03055 0.33434 -0.03229 0.34659 -0.03472 0.35977 C -0.03576 0.36509 -0.04028 0.37364 -0.04028 0.37388 C -0.03837 0.42197 -0.03906 0.39515 -0.03906 0.45457 " pathEditMode="relative" rAng="0" ptsTypes="fffffffffA">
                                      <p:cBhvr>
                                        <p:cTn id="3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22728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48555E-6 C -0.01355 0.03885 -0.02709 0.07677 -0.02952 0.1207 C -0.02865 0.15977 -0.03073 0.19584 -0.02118 0.23237 C -0.01806 0.25827 -0.01771 0.28416 -0.01424 0.30983 C -0.00955 0.3896 -0.01598 0.27468 -0.01111 0.45804 C -0.01111 0.46058 -0.00921 0.46497 -0.00921 0.4652 " pathEditMode="relative" rAng="0" ptsTypes="fffffA">
                                      <p:cBhvr>
                                        <p:cTn id="3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23237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6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48555E-6 C -0.01615 0.11145 -0.01129 0.07006 -0.01736 0.12324 C -0.01858 0.14428 -0.01979 0.15977 -0.02292 0.17942 C -0.02413 0.21249 -0.02778 0.24162 -0.03056 0.27376 C -0.03004 0.33757 -0.02865 0.40116 -0.02865 0.46497 " pathEditMode="relative" rAng="0" ptsTypes="ffffA">
                                      <p:cBhvr>
                                        <p:cTn id="3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23237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8555E-6 C -0.02309 0.04856 -0.01945 0.06451 -0.01788 0.12116 C -0.01858 0.1489 -0.01545 0.17781 -0.02118 0.2044 C -0.02622 0.22821 -0.03229 0.25411 -0.04045 0.2763 C -0.0474 0.29503 -0.05486 0.31237 -0.06007 0.33249 C -0.06198 0.35283 -0.06198 0.37272 -0.05833 0.39307 C -0.05781 0.41711 -0.05677 0.44093 -0.05677 0.46497 " pathEditMode="relative" rAng="0" ptsTypes="ffffffA">
                                      <p:cBhvr>
                                        <p:cTn id="3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23237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526E-6 C 0.00278 0.04902 0.00503 0.04995 0.00156 0.09156 C 0.00087 0.09943 -0.00313 0.10659 -0.00486 0.11376 C -0.0059 0.1311 -0.00712 0.15075 -0.0099 0.16786 C -0.0125 0.18405 -0.01267 0.17665 -0.01632 0.19006 C -0.01927 0.20116 -0.02014 0.21434 -0.02135 0.2259 C -0.02257 0.27677 -0.02083 0.28578 -0.03108 0.32208 C -0.02986 0.3711 -0.03021 0.38729 -0.01962 0.42752 C -0.01701 0.45064 -0.01806 0.43654 -0.01806 0.47052 " pathEditMode="relative" rAng="0" ptsTypes="ffffffffA">
                                      <p:cBhvr>
                                        <p:cTn id="3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23514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77 0.06058 0.02084 0.13018 0.0099 0.19214 C 0.00816 0.22266 0.00625 0.25318 0.00504 0.2837 C 0.00452 0.31284 0.0033 0.34197 0.0033 0.3711 C 0.0033 0.39885 0.0066 0.42313 0.0066 0.44972 L 0.07882 0.38636 " pathEditMode="relative" ptsTypes="ffffAA">
                                      <p:cBhvr>
                                        <p:cTn id="3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2937 C -0.01215 0.0613 -0.01389 0.05806 -0.01927 0.08443 C -0.02257 0.12676 -0.02222 0.17094 -0.01441 0.21189 C -0.01163 0.22669 -0.00608 0.24011 -0.00295 0.25468 C -0.00226 0.28683 -0.0033 0.37034 0.00538 0.40712 C 0.00573 0.41383 0.00556 0.4402 0.00851 0.45223 C 0.01042 0.46009 0.01649 0.46842 0.01684 0.47721 C 0.01736 0.48808 0.01684 0.49895 0.01684 0.50983 " pathEditMode="relative" rAng="0" ptsTypes="fffffffA">
                                      <p:cBhvr>
                                        <p:cTn id="3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4011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4.7282E-6 C 0.00729 0.00555 0.00556 0.01087 0.00382 0.01665 C 0.00261 0.02035 0.00052 0.02799 0.00052 0.02822 C 0.00174 0.05644 0.00365 0.0724 0.00556 0.099 C 0.00504 0.11404 0.00695 0.1293 0.00382 0.14388 C 0.00261 0.14897 -0.00642 0.15521 -0.00642 0.15544 C -0.01146 0.1714 -0.00278 0.18551 0.00209 0.20009 C 0.00434 0.20633 0.00486 0.21697 0.00556 0.22253 C 0.00434 0.22854 0.00382 0.23502 0.00209 0.24126 C -0.00035 0.25052 -0.01076 0.2526 -0.01458 0.26555 C -0.01215 0.27619 -0.00798 0.27804 0.00052 0.28244 C 0.00608 0.29169 0.00295 0.29169 -0.00469 0.29747 C -0.01215 0.30881 -0.02257 0.31598 -0.00798 0.32731 C -0.01024 0.33125 -0.0158 0.34119 -0.01632 0.3442 C -0.01805 0.35554 -0.00955 0.37034 -0.00469 0.37982 C -0.00243 0.41498 0.00052 0.42378 -0.00295 0.46426 C -0.00416 0.47744 -0.00955 0.48716 -0.00955 0.5015 " pathEditMode="relative" rAng="0" ptsTypes="ffffffffffffffffA">
                                      <p:cBhvr>
                                        <p:cTn id="3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25075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4.7282E-6 C 0.00243 0.01688 0.00468 0.03354 0.00607 0.05042 C 0.00538 0.09738 0.00538 0.13925 0.00208 0.18459 C 0.00086 0.25537 -0.00052 0.32523 -0.01302 0.39185 C -0.01459 0.40064 -0.01441 0.40943 -0.01684 0.41822 C -0.01806 0.42933 -0.01893 0.43627 -0.02153 0.44644 C -0.02188 0.44945 -0.02188 0.45292 -0.0224 0.45593 C -0.02275 0.4587 -0.02414 0.46056 -0.02431 0.46333 C -0.02466 0.47952 -0.02292 0.48854 -0.01962 0.5015 " pathEditMode="relative" rAng="0" ptsTypes="ffffffffA">
                                      <p:cBhvr>
                                        <p:cTn id="38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25075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7282E-6 C -0.00191 0.02752 -0.01215 0.05436 -0.01823 0.08119 C -0.02101 0.09322 -0.02135 0.1064 -0.02413 0.1182 C -0.02517 0.13948 -0.02743 0.14989 -0.02535 0.17117 C -0.02326 0.19222 -0.01562 0.21235 -0.01215 0.23317 C -0.01128 0.24635 -0.00989 0.25422 -0.00851 0.26648 C -0.00764 0.2748 -0.00607 0.29146 -0.00607 0.29169 C -0.00573 0.3597 -0.00573 0.42817 -0.00486 0.49618 C -0.00486 0.49803 -0.00364 0.5015 -0.00364 0.50173 " pathEditMode="relative" rAng="0" ptsTypes="ffffffffA">
                                      <p:cBhvr>
                                        <p:cTn id="3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25075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7282E-6 C -0.00034 0.11727 -0.00052 0.23479 -0.00121 0.3523 C -0.00139 0.37844 -0.0059 0.41198 -0.01215 0.43696 C -0.01336 0.44922 -0.01527 0.46102 -0.02048 0.47096 C -0.02204 0.47721 -0.02274 0.4823 -0.02534 0.48785 C -0.02691 0.49664 -0.02656 0.49225 -0.02656 0.5015 " pathEditMode="relative" rAng="0" ptsTypes="fffffA">
                                      <p:cBhvr>
                                        <p:cTn id="39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5075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4.7282E-6 C -0.00677 0.0148 -0.01145 0.02799 -0.01475 0.04233 C -0.01354 0.08512 -0.01354 0.13115 0.01059 0.16678 C 0.0158 0.1832 0.00903 0.20425 0.00261 0.21998 C 0.00053 0.22484 -0.00156 0.22923 -0.00364 0.23432 C -0.00468 0.23641 -0.00677 0.24126 -0.00677 0.24173 C -0.00642 0.25028 -0.00642 0.25931 -0.0052 0.26786 C -0.00468 0.27157 -0.00191 0.27851 -0.00191 0.27874 C -0.00382 0.29585 -0.00868 0.31135 -0.01163 0.32824 C -0.01076 0.36965 -0.01458 0.39 -0.00052 0.42216 C -0.00191 0.4587 -0.00382 0.45223 -0.00677 0.47929 C -0.00659 0.48461 -0.00364 0.51561 -0.00364 0.52903 " pathEditMode="relative" rAng="0" ptsTypes="fffffffffffA">
                                      <p:cBhvr>
                                        <p:cTn id="39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26440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4.7282E-6 C 0.00035 0.0111 -0.00625 0.03053 -0.0132 0.04302 C -0.0191 0.08466 -0.01615 0.13416 0.00035 0.17325 C 0.00295 0.18829 0.00469 0.20333 0.00799 0.21813 C 0.01128 0.25977 0.0092 0.24381 0.0125 0.26717 C 0.01371 0.28545 0.01649 0.29863 0.01858 0.31575 C 0.01962 0.33865 0.02083 0.36039 0.02465 0.3826 C 0.02413 0.43141 0.02309 0.48022 0.02309 0.52903 " pathEditMode="relative" rAng="0" ptsTypes="fffffffA">
                                      <p:cBhvr>
                                        <p:cTn id="39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6440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4.7282E-6 C -0.00035 0.02336 -0.00295 0.04811 0.00174 0.07124 C 0.00608 0.11334 0.00729 0.15776 0.01424 0.19893 C 0.02066 0.29007 0.01771 0.38514 0.0158 0.47652 C 0.01528 0.49433 0.01024 0.51075 0.01024 0.52903 " pathEditMode="relative" rAng="0" ptsTypes="ffffA">
                                      <p:cBhvr>
                                        <p:cTn id="39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2644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9.2991E-7 C -1.94444E-6 0.0037 -0.00642 0.12052 0.00729 0.15475 C 0.00764 0.15869 0.00781 0.16285 0.00834 0.16678 C 0.00886 0.17095 0.01077 0.17881 0.01077 0.17904 C 0.00781 0.19871 0.00226 0.21721 -0.00364 0.23525 C -0.00729 0.24659 -0.01007 0.25052 -0.01319 0.26139 C -0.01701 0.27458 -0.0184 0.2873 -0.02048 0.30164 C -0.02118 0.30558 -0.02291 0.31344 -0.02291 0.31367 C -0.0243 0.3331 -0.02326 0.35346 -0.02778 0.37196 C -0.02812 0.37867 -0.02812 0.38561 -0.02899 0.39209 C -0.03333 0.42216 -0.03194 0.39417 -0.03368 0.41407 C -0.03489 0.42887 -0.03559 0.44367 -0.03732 0.45848 C -0.03628 0.47907 -0.03628 0.50382 -0.03264 0.52487 C -0.03385 0.53366 -0.03472 0.53088 -0.03264 0.53505 " pathEditMode="relative" rAng="0" ptsTypes="fffffffffffffA">
                                      <p:cBhvr>
                                        <p:cTn id="4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26741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7282E-6 C -0.00174 0.03007 -0.00348 0.03516 -0.00122 0.06014 C -0.00035 0.0687 0.00312 0.07078 0.00729 0.07749 C 0.01649 0.09206 0.02604 0.10409 0.03628 0.11635 C 0.03837 0.12676 0.03889 0.12283 0.03021 0.13416 C 0.0184 0.1492 0.03333 0.12283 0.01927 0.1455 C 0.01423 0.15359 0.01198 0.16608 0.00972 0.17672 C 0.01093 0.20055 0.01059 0.19801 0.01701 0.21374 C 0.01597 0.2408 0.01389 0.25005 0.01093 0.27388 C 0.01007 0.29007 0.01059 0.30673 0.0085 0.32269 C 0.00781 0.32778 -0.00209 0.33171 -0.00348 0.3324 C -0.01459 0.34004 -0.02292 0.35207 -0.03125 0.36548 C -0.03038 0.37196 -0.03073 0.3789 -0.02882 0.38491 C -0.02657 0.39139 -0.01927 0.40018 -0.01927 0.40041 C -0.02205 0.40689 -0.02396 0.41152 -0.02882 0.41406 C -0.03004 0.4166 -0.03229 0.41845 -0.03247 0.42192 C -0.03351 0.4358 -0.03177 0.45963 -0.02518 0.47027 C -0.02726 0.48184 -0.02882 0.4897 -0.02882 0.5015 " pathEditMode="relative" rAng="0" ptsTypes="fffffffffffffffffA">
                                      <p:cBhvr>
                                        <p:cTn id="4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5075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7282E-6 C -0.00573 0.03886 -0.01302 0.07795 -0.01597 0.11727 C -0.01806 0.14064 -0.01597 0.16701 -0.02309 0.18991 C -0.03229 0.26416 -0.02709 0.21189 -0.03004 0.33703 C -0.03125 0.38746 -0.0257 0.44714 -0.04618 0.49734 C -0.04566 0.50774 -0.04393 0.52903 -0.04393 0.52926 " pathEditMode="relative" rAng="0" ptsTypes="fffffA">
                                      <p:cBhvr>
                                        <p:cTn id="40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26440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7282E-6 C -0.01024 0.01457 -0.01736 0.02151 -0.0217 0.03955 C -0.02066 0.06199 -0.02014 0.07494 -0.0132 0.09368 C -0.00955 0.10363 -0.01024 0.10663 -0.00486 0.11265 C -0.00261 0.11519 0.00243 0.11982 0.00243 0.12005 C 0.00573 0.12676 0.01042 0.13439 0.01319 0.14226 C 0.01614 0.15105 0.01788 0.1603 0.0217 0.16817 C 0.02778 0.20356 0.03351 0.24959 0.01805 0.27943 C 0.01684 0.2903 0.01545 0.29493 0.01076 0.30372 C 0.00868 0.31251 0.00608 0.31945 0.00121 0.32616 C 0.00035 0.32847 -0.00017 0.33125 -0.00122 0.3331 C -0.00226 0.33518 -0.00399 0.33634 -0.00486 0.33842 C -0.00556 0.33981 -0.00538 0.34212 -0.00608 0.34374 C -0.00816 0.34767 -0.0132 0.35415 -0.0132 0.35438 C -0.01615 0.36641 -0.01181 0.35183 -0.01806 0.36271 C -0.02049 0.36687 -0.0224 0.37173 -0.02413 0.37659 C -0.03507 0.40758 -0.02483 0.38468 -0.03142 0.39926 C -0.03507 0.42354 -0.03993 0.40434 -0.03368 0.4513 C -0.03281 0.45801 -0.02587 0.46796 -0.02292 0.47374 C -0.01163 0.49525 0.00851 0.51214 0.02778 0.51214 " pathEditMode="relative" rAng="0" ptsTypes="fffffffffffffffffffA">
                                      <p:cBhvr>
                                        <p:cTn id="4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5607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282E-6 C -0.01597 0.04279 -0.03298 0.09738 -0.01684 0.14758 C -0.0158 0.15614 -0.01475 0.16516 -0.01319 0.17372 C -0.0125 0.17742 -0.01163 0.18112 -0.01076 0.18482 C -0.01041 0.1869 -0.00955 0.1906 -0.00955 0.19083 C -0.00989 0.21859 -0.01007 0.24658 -0.01076 0.27457 C -0.01163 0.30973 -0.02066 0.34489 -0.02517 0.37913 C -0.02691 0.4055 -0.02847 0.42424 -0.02639 0.45223 C -0.02569 0.46125 -0.02152 0.46911 -0.02031 0.47837 C -0.01805 0.49502 -0.01562 0.51168 -0.01562 0.52903 " pathEditMode="relative" rAng="0" ptsTypes="fffffffffA">
                                      <p:cBhvr>
                                        <p:cTn id="4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2644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2991E-7 C -0.00138 0.01434 -0.00243 0.02938 -0.00364 0.04395 C -0.00329 0.11543 -0.01701 0.32963 0.00851 0.44622 C 0.01007 0.46357 0.01233 0.47907 0.01441 0.49572 C 0.01528 0.50312 0.01806 0.51053 0.01806 0.51816 " pathEditMode="relative" rAng="0" ptsTypes="ffffA">
                                      <p:cBhvr>
                                        <p:cTn id="4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908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4.7282E-6 C -0.00799 0.01827 -0.00694 0.02567 -0.00451 0.0414 C -0.00538 0.07795 -0.00712 0.10432 -0.01059 0.13833 C -0.0099 0.15591 -0.01146 0.17418 -0.00747 0.19153 C -0.00538 0.20124 0.00295 0.2105 0.00746 0.21813 C 0.01285 0.22715 0.01406 0.23502 0.01979 0.24311 C 0.02014 0.24612 0.02049 0.2489 0.02135 0.25167 C 0.02205 0.25399 0.02378 0.2556 0.02431 0.25815 C 0.02639 0.26601 0.02639 0.27365 0.02882 0.28151 C 0.02917 0.29817 0.02899 0.31505 0.03021 0.33148 C 0.03056 0.33356 0.03472 0.33518 0.03333 0.33657 C 0.03194 0.33796 0.03021 0.33449 0.02882 0.33333 C 0.02812 0.33078 0.02656 0.32454 0.02431 0.32315 C 0.0217 0.3213 0.01528 0.31991 0.01528 0.32014 C -0.00521 0.32037 -0.02517 0.32061 -0.04549 0.32153 C -0.05694 0.32199 -0.06719 0.33657 -0.07569 0.34304 C -0.0776 0.34929 -0.0816 0.35276 -0.0849 0.35831 C -0.08646 0.36502 -0.0875 0.36895 -0.09097 0.37474 C -0.09149 0.40319 -0.09115 0.43141 -0.09254 0.45986 C -0.09271 0.46333 -0.09549 0.47004 -0.09549 0.47027 " pathEditMode="relative" rAng="0" ptsTypes="fffffffffffffffffffA">
                                      <p:cBhvr>
                                        <p:cTn id="4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23502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4.72357E-6 C -0.00156 0.04557 -0.00781 0.1064 -0.00035 0.15128 C 0.00243 0.19407 0.0125 0.23317 0.02066 0.27411 C 0.02292 0.28637 0.02361 0.29932 0.02639 0.31135 C 0.02604 0.31436 0.02656 0.31829 0.02517 0.32037 C 0.02431 0.32153 0.02465 0.31644 0.02396 0.31482 C 0.02292 0.31228 0.02205 0.30973 0.02066 0.30765 C 0.01858 0.30488 0.0158 0.30303 0.01354 0.30071 C 0.01233 0.29956 0.01007 0.29724 0.01007 0.29747 C 0.00417 0.29771 -0.00156 0.29794 -0.00746 0.29909 C -0.01337 0.30002 -0.01649 0.31089 -0.02031 0.31667 C -0.02222 0.32593 -0.02604 0.33449 -0.02847 0.34351 C -0.03472 0.36433 -0.03611 0.3907 -0.04722 0.40758 C -0.04965 0.4173 -0.05295 0.4247 -0.05764 0.43233 C -0.05799 0.43418 -0.05799 0.43627 -0.05868 0.43789 C -0.05955 0.4395 -0.06128 0.43997 -0.06233 0.44136 C -0.06406 0.44483 -0.06458 0.44991 -0.06701 0.45223 C -0.06927 0.45454 -0.07413 0.45917 -0.07413 0.4594 C -0.07465 0.46079 -0.07517 0.46287 -0.07621 0.46449 C -0.07726 0.46611 -0.07969 0.46819 -0.07969 0.46842 " pathEditMode="relative" rAng="0" ptsTypes="fffffffffffffffffffA">
                                      <p:cBhvr>
                                        <p:cTn id="4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23410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8 0.02961 -0.00069 0.00162 0 0.05783 C 0.00069 0.11034 0.00052 0.16262 0.00122 0.21513 C 0.00174 0.24659 0.01319 0.27435 0.01319 0.3065 L 0.01441 0.31783 " pathEditMode="relative" ptsTypes="fffAA">
                                      <p:cBhvr>
                                        <p:cTn id="42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87 0.02729 -0.00122 0.05042 0.00121 0.07703 C 0.00225 0.08906 0.00138 0.09646 0.00607 0.10594 C 0.00798 0.11566 0.00972 0.12491 0.01093 0.13486 C 0.0125 0.16516 0.0092 0.19708 0.01458 0.22623 C 0.01562 0.23849 0.01753 0.24982 0.02048 0.26162 C 0.02448 0.27735 0.02048 0.2947 0.02048 0.31135 " pathEditMode="relative" ptsTypes="ffffffA">
                                      <p:cBhvr>
                                        <p:cTn id="4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2991E-7 C 0.00052 0.04094 0.00139 0.07749 0.0033 0.11728 C 0.00364 0.1684 0.00382 0.21906 0.00451 0.26972 C 0.00468 0.27712 0.00902 0.28476 0.00902 0.2917 C 0.00902 0.30049 0.00902 0.30974 0.00902 0.31876 " pathEditMode="relative" rAng="0" ptsTypes="ffffA">
                                      <p:cBhvr>
                                        <p:cTn id="4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159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4.7282E-6 C -0.00434 0.04603 -0.00799 0.09345 0.00243 0.13809 C 0.00486 0.16007 0.00347 0.15151 0.00573 0.16423 C 0.00746 0.18551 0.00816 0.19384 0.00903 0.21975 C 0.00868 0.23363 0.0085 0.24797 0.00781 0.26208 C 0.00746 0.27226 0.00243 0.28198 0.00243 0.29146 C 0.00243 0.29863 0.00243 0.30557 0.00243 0.31274 " pathEditMode="relative" rAng="0" ptsTypes="ffffffA">
                                      <p:cBhvr>
                                        <p:cTn id="4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5637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69 0.01712 -0.00173 0.03169 -0.00347 0.04811 C -0.00295 0.0724 -0.00468 0.10178 0 0.12676 C 0.00053 0.15082 -0.00138 0.18552 0.00365 0.21189 C 0.004 0.21837 0.00417 0.22484 0.00487 0.23109 C 0.00539 0.23548 0.0073 0.24404 0.0073 0.24404 C 0.00608 0.26532 0.00504 0.28499 0.00365 0.3065 C 0.00313 0.31506 0.00122 0.30789 0.00365 0.3146 " pathEditMode="relative" ptsTypes="fffffffA">
                                      <p:cBhvr>
                                        <p:cTn id="43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7282E-6 C 0.00173 0.02521 -0.00695 0.0643 0.01007 0.07402 C 0.01649 0.08188 0.01406 0.09507 0.01284 0.10802 C 0.01198 0.11751 0.00816 0.12491 0.00607 0.13347 C 0.00468 0.13833 0.00399 0.1448 0.00312 0.15012 C 0.00416 0.19454 0.00382 0.23641 0.01093 0.27897 C 0.01059 0.29123 0.01059 0.30349 0.01007 0.31598 C 0.00989 0.31829 0.00903 0.32292 0.00903 0.32315 " pathEditMode="relative" rAng="0" ptsTypes="fffffffA">
                                      <p:cBhvr>
                                        <p:cTn id="43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16146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95 0.01434 -0.00173 0.0074 -0.00347 0.02082 C -0.00208 0.04603 0.00261 0.06754 0.00851 0.09137 C 0.01268 0.13578 0.00452 0.18112 -0.00225 0.22461 C -0.00503 0.24312 -0.0125 0.26185 -0.01319 0.28082 C -0.01354 0.29054 -0.01319 0.30002 -0.01319 0.30974 " pathEditMode="relative" ptsTypes="fffffA">
                                      <p:cBhvr>
                                        <p:cTn id="44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74 0.00809 -0.00243 0.01549 -0.0059 0.02243 C -0.0099 0.05413 -0.0059 0.08281 -0.00243 0.11381 C -0.00174 0.18181 -0.00504 0.20379 0.00243 0.25352 C 0.00278 0.26578 0.0026 0.27828 0.00364 0.29054 C 0.00486 0.30465 0.00677 0.28683 0.00972 0.2984 C 0.01059 0.30187 0.00972 0.30603 0.00972 0.30973 " pathEditMode="relative" ptsTypes="ffffffA">
                                      <p:cBhvr>
                                        <p:cTn id="44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4 0.00162 0.00069 0.00324 0.00121 0.00486 C 0.00312 0.01018 0.00555 0.01526 0.00729 0.02082 C 0.01059 0.03169 0.01284 0.04603 0.0144 0.05783 C 0.01354 0.1034 0.01128 0.13532 0.01336 0.18135 C 0.01388 0.19084 0.01684 0.2024 0.01805 0.21189 C 0.01753 0.23594 0.01562 0.2866 0.01805 0.31297 C 0.01822 0.31483 0.01944 0.30951 0.02048 0.30812 C 0.02326 0.30442 0.03142 0.30164 0.03142 0.30164 C 0.03784 0.3021 0.04427 0.3021 0.05069 0.30326 C 0.06024 0.30511 0.0684 0.31321 0.07708 0.31783 C 0.08072 0.31991 0.08628 0.32038 0.08923 0.32431 " pathEditMode="relative" ptsTypes="fffffffffffA">
                                      <p:cBhvr>
                                        <p:cTn id="4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85 0.01735 0.00902 0.04025 0.01076 0.06083 C 0.0118 0.10687 0.01302 0.1529 0.01441 0.19893 C 0.01493 0.21466 0.01962 0.23132 0.0217 0.24705 C 0.02083 0.2711 0.01996 0.28915 0.01441 0.31135 C 0.01337 0.31575 0.0184 0.3028 0.0217 0.30164 C 0.03524 0.29701 0.02795 0.29886 0.0434 0.29678 C 0.04948 0.29447 0.05347 0.29331 0.06024 0.29215 C 0.06701 0.29262 0.07396 0.29285 0.08073 0.29377 C 0.08368 0.29424 0.08923 0.29678 0.08923 0.29678 " pathEditMode="relative" ptsTypes="fffffffffA">
                                      <p:cBhvr>
                                        <p:cTn id="45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1619 0.00555 0.03678 0.00955 0.05297 C 0.01146 0.08975 0.00885 0.12583 0.00608 0.16215 C 0.00417 0.18783 -0.0059 0.22137 -0.01094 0.24705 C -0.01233 0.27064 -0.01302 0.28868 -0.01215 0.31297 C -0.01007 0.30742 -0.00781 0.30025 -0.00365 0.29678 C 0.00434 0.29007 0.02187 0.28614 0.03125 0.28406 C 0.04028 0.2792 0.04896 0.2711 0.05903 0.2711 " pathEditMode="relative" ptsTypes="fffffffA">
                                      <p:cBhvr>
                                        <p:cTn id="45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8 0.04025 -0.00243 0.07957 0.00607 0.11867 C 0.00937 0.14897 0.0151 0.17812 0.0217 0.20703 C 0.02517 0.22207 0.02638 0.23733 0.03142 0.25191 C 0.03732 0.26879 0.04392 0.28476 0.05191 0.30025 C 0.05416 0.30465 0.05902 0.31298 0.05902 0.31298 C 0.06163 0.32362 0.05989 0.31413 0.05902 0.3338 C 0.05694 0.38353 0.06007 0.36109 0.05659 0.38353 C 0.05798 0.41522 0.06406 0.45686 0.05659 0.48647 C 0.05746 0.49665 0.05816 0.50659 0.05902 0.51677 C 0.06076 0.53643 0.06093 0.52117 0.05538 0.51376 " pathEditMode="relative" ptsTypes="ffffffffffA">
                                      <p:cBhvr>
                                        <p:cTn id="4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9" grpId="0"/>
      <p:bldP spid="19" grpId="1"/>
      <p:bldP spid="20" grpId="0"/>
      <p:bldP spid="20" grpId="1"/>
      <p:bldP spid="20" grpId="2"/>
      <p:bldP spid="21" grpId="0"/>
      <p:bldP spid="21" grpId="1"/>
      <p:bldP spid="21" grpId="2"/>
      <p:bldP spid="23" grpId="0"/>
      <p:bldP spid="23" grpId="1"/>
      <p:bldP spid="24" grpId="0"/>
      <p:bldP spid="24" grpId="1"/>
      <p:bldP spid="24" grpId="2"/>
      <p:bldP spid="25" grpId="0"/>
      <p:bldP spid="25" grpId="1"/>
      <p:bldP spid="26" grpId="0"/>
      <p:bldP spid="26" grpId="1"/>
      <p:bldP spid="26" grpId="2"/>
      <p:bldP spid="27" grpId="0"/>
      <p:bldP spid="27" grpId="1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2" grpId="0"/>
      <p:bldP spid="32" grpId="1"/>
      <p:bldP spid="32" grpId="2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6" grpId="2"/>
      <p:bldP spid="37" grpId="0"/>
      <p:bldP spid="37" grpId="1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6" grpId="0"/>
      <p:bldP spid="46" grpId="1"/>
      <p:bldP spid="46" grpId="2"/>
      <p:bldP spid="47" grpId="0"/>
      <p:bldP spid="47" grpId="1"/>
      <p:bldP spid="48" grpId="0"/>
      <p:bldP spid="48" grpId="1"/>
      <p:bldP spid="48" grpId="2"/>
      <p:bldP spid="49" grpId="0"/>
      <p:bldP spid="49" grpId="1"/>
      <p:bldP spid="50" grpId="0"/>
      <p:bldP spid="50" grpId="1"/>
      <p:bldP spid="50" grpId="2"/>
      <p:bldP spid="51" grpId="0"/>
      <p:bldP spid="51" grpId="1"/>
      <p:bldP spid="52" grpId="0"/>
      <p:bldP spid="52" grpId="1"/>
      <p:bldP spid="52" grpId="2"/>
      <p:bldP spid="53" grpId="0"/>
      <p:bldP spid="53" grpId="1"/>
      <p:bldP spid="54" grpId="0"/>
      <p:bldP spid="54" grpId="1"/>
      <p:bldP spid="54" grpId="2"/>
      <p:bldP spid="55" grpId="0"/>
      <p:bldP spid="55" grpId="1"/>
      <p:bldP spid="56" grpId="0"/>
      <p:bldP spid="56" grpId="1"/>
      <p:bldP spid="56" grpId="2"/>
      <p:bldP spid="57" grpId="0"/>
      <p:bldP spid="57" grpId="1"/>
      <p:bldP spid="58" grpId="0"/>
      <p:bldP spid="58" grpId="1"/>
      <p:bldP spid="58" grpId="2"/>
      <p:bldP spid="59" grpId="0"/>
      <p:bldP spid="59" grpId="1"/>
      <p:bldP spid="64" grpId="0"/>
      <p:bldP spid="64" grpId="1"/>
      <p:bldP spid="64" grpId="2"/>
      <p:bldP spid="66" grpId="0"/>
      <p:bldP spid="66" grpId="1"/>
      <p:bldP spid="60" grpId="0"/>
      <p:bldP spid="60" grpId="1"/>
      <p:bldP spid="60" grpId="2"/>
      <p:bldP spid="61" grpId="0"/>
      <p:bldP spid="61" grpId="1"/>
      <p:bldP spid="62" grpId="0"/>
      <p:bldP spid="62" grpId="1"/>
      <p:bldP spid="62" grpId="2"/>
      <p:bldP spid="63" grpId="0"/>
      <p:bldP spid="63" grpId="1"/>
      <p:bldP spid="65" grpId="0"/>
      <p:bldP spid="65" grpId="1"/>
      <p:bldP spid="65" grpId="2"/>
      <p:bldP spid="67" grpId="0"/>
      <p:bldP spid="67" grpId="1"/>
      <p:bldP spid="68" grpId="0"/>
      <p:bldP spid="68" grpId="1"/>
      <p:bldP spid="69" grpId="0"/>
      <p:bldP spid="69" grpId="1"/>
      <p:bldP spid="69" grpId="2"/>
      <p:bldP spid="77" grpId="0"/>
      <p:bldP spid="77" grpId="1"/>
      <p:bldP spid="78" grpId="0"/>
      <p:bldP spid="78" grpId="1"/>
      <p:bldP spid="79" grpId="0"/>
      <p:bldP spid="79" grpId="1"/>
      <p:bldP spid="79" grpId="2"/>
      <p:bldP spid="70" grpId="0"/>
      <p:bldP spid="70" grpId="1"/>
      <p:bldP spid="70" grpId="2"/>
      <p:bldP spid="71" grpId="0"/>
      <p:bldP spid="71" grpId="1"/>
      <p:bldP spid="72" grpId="0"/>
      <p:bldP spid="72" grpId="1"/>
      <p:bldP spid="73" grpId="0"/>
      <p:bldP spid="73" grpId="1"/>
      <p:bldP spid="7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:\4410 Folien+Unterlagen Veranstaltungen inBearb\20150929_1001_IT+Business_Stuttgart\20150930_Jenseits_von_ECM\Bilder\the-future-of-work-rudy-de-waele-on-reshaping-work-in-the-digital-age-at-hrmexpo-9-63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94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geht‘s weiter: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" y="620808"/>
            <a:ext cx="630942" cy="75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13539" r="15412" b="27794"/>
          <a:stretch/>
        </p:blipFill>
        <p:spPr>
          <a:xfrm>
            <a:off x="446348" y="2133360"/>
            <a:ext cx="630942" cy="8061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4943" r="8276"/>
          <a:stretch/>
        </p:blipFill>
        <p:spPr>
          <a:xfrm>
            <a:off x="446348" y="2889360"/>
            <a:ext cx="630942" cy="75600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147347" y="620808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Reinhard Karger</a:t>
            </a:r>
            <a:r>
              <a:rPr lang="de-DE" dirty="0">
                <a:solidFill>
                  <a:schemeClr val="tx1"/>
                </a:solidFill>
              </a:rPr>
              <a:t>, Unternehmenssprecher </a:t>
            </a:r>
            <a:r>
              <a:rPr lang="de-DE" b="1" dirty="0">
                <a:solidFill>
                  <a:schemeClr val="tx1"/>
                </a:solidFill>
              </a:rPr>
              <a:t>DFKI</a:t>
            </a:r>
            <a:r>
              <a:rPr lang="de-DE" dirty="0">
                <a:solidFill>
                  <a:schemeClr val="tx1"/>
                </a:solidFill>
              </a:rPr>
              <a:t>, Präsident </a:t>
            </a:r>
            <a:r>
              <a:rPr lang="de-DE" b="1" dirty="0">
                <a:solidFill>
                  <a:schemeClr val="tx1"/>
                </a:solidFill>
              </a:rPr>
              <a:t>DGI</a:t>
            </a:r>
          </a:p>
          <a:p>
            <a:r>
              <a:rPr lang="de-DE" b="1" dirty="0">
                <a:solidFill>
                  <a:schemeClr val="tx1"/>
                </a:solidFill>
              </a:rPr>
              <a:t>„Der Blick in die Zukunft ist smart: Smart </a:t>
            </a:r>
            <a:r>
              <a:rPr lang="de-DE" b="1" dirty="0" err="1">
                <a:solidFill>
                  <a:schemeClr val="tx1"/>
                </a:solidFill>
              </a:rPr>
              <a:t>Grids</a:t>
            </a:r>
            <a:r>
              <a:rPr lang="de-DE" b="1" dirty="0">
                <a:solidFill>
                  <a:schemeClr val="tx1"/>
                </a:solidFill>
              </a:rPr>
              <a:t>, Smart Home, Smart Services“</a:t>
            </a:r>
          </a:p>
        </p:txBody>
      </p:sp>
      <p:sp>
        <p:nvSpPr>
          <p:cNvPr id="18" name="Rechteck 17"/>
          <p:cNvSpPr/>
          <p:nvPr/>
        </p:nvSpPr>
        <p:spPr>
          <a:xfrm>
            <a:off x="1147347" y="1376808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dk1"/>
                </a:solidFill>
              </a:rPr>
              <a:t>Wolfgang Seybold, </a:t>
            </a:r>
            <a:r>
              <a:rPr lang="en-US" dirty="0">
                <a:solidFill>
                  <a:schemeClr val="dk1"/>
                </a:solidFill>
              </a:rPr>
              <a:t>CEO,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Cubeware</a:t>
            </a:r>
            <a:endParaRPr lang="en-US" b="1" dirty="0">
              <a:solidFill>
                <a:schemeClr val="dk1"/>
              </a:solidFill>
            </a:endParaRPr>
          </a:p>
          <a:p>
            <a:r>
              <a:rPr lang="de-DE" b="1" dirty="0">
                <a:solidFill>
                  <a:schemeClr val="dk1"/>
                </a:solidFill>
              </a:rPr>
              <a:t>„Die Erweiterung von BI zu Information </a:t>
            </a:r>
            <a:r>
              <a:rPr lang="de-DE" b="1" dirty="0" err="1">
                <a:solidFill>
                  <a:schemeClr val="dk1"/>
                </a:solidFill>
              </a:rPr>
              <a:t>Delivery</a:t>
            </a:r>
            <a:r>
              <a:rPr lang="de-DE" b="1" dirty="0">
                <a:solidFill>
                  <a:schemeClr val="dk1"/>
                </a:solidFill>
              </a:rPr>
              <a:t> “</a:t>
            </a:r>
            <a:endParaRPr lang="de-DE" dirty="0">
              <a:solidFill>
                <a:schemeClr val="dk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147347" y="2133360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dk1"/>
                </a:solidFill>
              </a:rPr>
              <a:t>Bernd </a:t>
            </a:r>
            <a:r>
              <a:rPr lang="en-US" b="1" dirty="0" err="1">
                <a:solidFill>
                  <a:schemeClr val="dk1"/>
                </a:solidFill>
              </a:rPr>
              <a:t>Hoeck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dirty="0">
                <a:solidFill>
                  <a:schemeClr val="dk1"/>
                </a:solidFill>
              </a:rPr>
              <a:t>VP Marketing &amp; Business Development,</a:t>
            </a:r>
            <a:r>
              <a:rPr lang="de-DE" dirty="0">
                <a:solidFill>
                  <a:schemeClr val="dk1"/>
                </a:solidFill>
              </a:rPr>
              <a:t> </a:t>
            </a:r>
            <a:r>
              <a:rPr lang="de-DE" b="1" dirty="0" err="1">
                <a:solidFill>
                  <a:schemeClr val="dk1"/>
                </a:solidFill>
              </a:rPr>
              <a:t>dataglobal</a:t>
            </a:r>
            <a:r>
              <a:rPr lang="de-DE" b="1" dirty="0">
                <a:solidFill>
                  <a:schemeClr val="dk1"/>
                </a:solidFill>
              </a:rPr>
              <a:t> </a:t>
            </a:r>
          </a:p>
          <a:p>
            <a:r>
              <a:rPr lang="de-DE" b="1" dirty="0">
                <a:solidFill>
                  <a:schemeClr val="dk1"/>
                </a:solidFill>
              </a:rPr>
              <a:t>„ECM – Insel der Glückseligen?“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1147347" y="2889360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Kai </a:t>
            </a:r>
            <a:r>
              <a:rPr lang="de-DE" b="1" dirty="0" err="1">
                <a:solidFill>
                  <a:schemeClr val="tx1"/>
                </a:solidFill>
              </a:rPr>
              <a:t>Hussong</a:t>
            </a:r>
            <a:r>
              <a:rPr lang="de-DE" b="1" dirty="0">
                <a:solidFill>
                  <a:schemeClr val="tx1"/>
                </a:solidFill>
              </a:rPr>
              <a:t>, </a:t>
            </a:r>
            <a:r>
              <a:rPr lang="de-DE" dirty="0">
                <a:solidFill>
                  <a:schemeClr val="tx1"/>
                </a:solidFill>
              </a:rPr>
              <a:t>Produktmanager, </a:t>
            </a:r>
            <a:r>
              <a:rPr lang="de-DE" b="1" dirty="0">
                <a:solidFill>
                  <a:schemeClr val="tx1"/>
                </a:solidFill>
              </a:rPr>
              <a:t>HORUS </a:t>
            </a:r>
            <a:r>
              <a:rPr lang="de-DE" b="1" dirty="0" err="1">
                <a:solidFill>
                  <a:schemeClr val="tx1"/>
                </a:solidFill>
              </a:rPr>
              <a:t>software</a:t>
            </a:r>
            <a:r>
              <a:rPr lang="de-DE" b="1" dirty="0">
                <a:solidFill>
                  <a:schemeClr val="tx1"/>
                </a:solidFill>
              </a:rPr>
              <a:t> </a:t>
            </a:r>
          </a:p>
          <a:p>
            <a:r>
              <a:rPr lang="de-DE" b="1" dirty="0">
                <a:solidFill>
                  <a:schemeClr val="tx1"/>
                </a:solidFill>
              </a:rPr>
              <a:t>„</a:t>
            </a:r>
            <a:r>
              <a:rPr lang="de-DE" b="1" dirty="0" err="1">
                <a:solidFill>
                  <a:schemeClr val="tx1"/>
                </a:solidFill>
              </a:rPr>
              <a:t>Social</a:t>
            </a:r>
            <a:r>
              <a:rPr lang="de-DE" b="1" dirty="0">
                <a:solidFill>
                  <a:schemeClr val="tx1"/>
                </a:solidFill>
              </a:rPr>
              <a:t> BPM &amp; </a:t>
            </a:r>
            <a:r>
              <a:rPr lang="de-DE" b="1" dirty="0" err="1">
                <a:solidFill>
                  <a:schemeClr val="tx1"/>
                </a:solidFill>
              </a:rPr>
              <a:t>Gamification</a:t>
            </a:r>
            <a:r>
              <a:rPr lang="de-DE" b="1" dirty="0">
                <a:solidFill>
                  <a:schemeClr val="tx1"/>
                </a:solidFill>
              </a:rPr>
              <a:t> – Spielerisch zu besseren Geschäftsprozessmodellen“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147347" y="3645360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Alexander </a:t>
            </a:r>
            <a:r>
              <a:rPr lang="de-DE" b="1" dirty="0" err="1">
                <a:solidFill>
                  <a:schemeClr val="tx1"/>
                </a:solidFill>
              </a:rPr>
              <a:t>Gesinn</a:t>
            </a:r>
            <a:r>
              <a:rPr lang="de-DE" b="1" dirty="0">
                <a:solidFill>
                  <a:schemeClr val="tx1"/>
                </a:solidFill>
              </a:rPr>
              <a:t>, </a:t>
            </a:r>
            <a:r>
              <a:rPr lang="de-DE" dirty="0">
                <a:solidFill>
                  <a:schemeClr val="tx1"/>
                </a:solidFill>
              </a:rPr>
              <a:t>Geschäftsführer, </a:t>
            </a:r>
            <a:r>
              <a:rPr lang="de-DE" b="1" dirty="0">
                <a:solidFill>
                  <a:schemeClr val="tx1"/>
                </a:solidFill>
              </a:rPr>
              <a:t>gesinn.it 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b="1" dirty="0">
                <a:solidFill>
                  <a:schemeClr val="tx1"/>
                </a:solidFill>
              </a:rPr>
              <a:t>„Smarte Produktion durch Mensch-Maschine-Kommunikation“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147347" y="4401360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Harald Huber, </a:t>
            </a:r>
            <a:r>
              <a:rPr lang="de-DE" dirty="0">
                <a:solidFill>
                  <a:schemeClr val="tx1"/>
                </a:solidFill>
              </a:rPr>
              <a:t>Geschäftsführer und Leiter </a:t>
            </a:r>
            <a:r>
              <a:rPr lang="de-DE" dirty="0" err="1">
                <a:solidFill>
                  <a:schemeClr val="tx1"/>
                </a:solidFill>
              </a:rPr>
              <a:t>KnowledgeSolutions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b="1" dirty="0">
                <a:solidFill>
                  <a:schemeClr val="tx1"/>
                </a:solidFill>
              </a:rPr>
              <a:t>USU 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b="1" dirty="0">
                <a:solidFill>
                  <a:schemeClr val="tx1"/>
                </a:solidFill>
              </a:rPr>
              <a:t>„Knowledge </a:t>
            </a:r>
            <a:r>
              <a:rPr lang="de-DE" b="1" dirty="0" err="1">
                <a:solidFill>
                  <a:schemeClr val="tx1"/>
                </a:solidFill>
              </a:rPr>
              <a:t>everywhere</a:t>
            </a:r>
            <a:r>
              <a:rPr lang="de-DE" b="1" dirty="0">
                <a:solidFill>
                  <a:schemeClr val="tx1"/>
                </a:solidFill>
              </a:rPr>
              <a:t> – die Zukunft des Kundenservice“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139819" y="5913360"/>
            <a:ext cx="7920000" cy="756000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Podiumsdiskussion </a:t>
            </a:r>
            <a:r>
              <a:rPr lang="de-DE" dirty="0">
                <a:solidFill>
                  <a:schemeClr val="tx1"/>
                </a:solidFill>
              </a:rPr>
              <a:t>moderiert vom </a:t>
            </a:r>
            <a:r>
              <a:rPr lang="de-DE" b="1" dirty="0" err="1">
                <a:solidFill>
                  <a:schemeClr val="tx1"/>
                </a:solidFill>
              </a:rPr>
              <a:t>DOK.live</a:t>
            </a:r>
            <a:r>
              <a:rPr lang="de-DE" b="1" dirty="0">
                <a:solidFill>
                  <a:schemeClr val="tx1"/>
                </a:solidFill>
              </a:rPr>
              <a:t> „</a:t>
            </a:r>
            <a:r>
              <a:rPr lang="de-DE" b="1" dirty="0" err="1">
                <a:solidFill>
                  <a:schemeClr val="tx1"/>
                </a:solidFill>
              </a:rPr>
              <a:t>Dream</a:t>
            </a:r>
            <a:r>
              <a:rPr lang="de-DE" b="1" dirty="0">
                <a:solidFill>
                  <a:schemeClr val="tx1"/>
                </a:solidFill>
              </a:rPr>
              <a:t>-Team“</a:t>
            </a:r>
          </a:p>
          <a:p>
            <a:r>
              <a:rPr lang="de-DE" b="1" dirty="0">
                <a:solidFill>
                  <a:schemeClr val="tx1"/>
                </a:solidFill>
              </a:rPr>
              <a:t>„Wissensgesellschaft – Deutschland im Abseits oder Deutschland ein Leader?“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4" t="7196" r="16966" b="49353"/>
          <a:stretch/>
        </p:blipFill>
        <p:spPr>
          <a:xfrm>
            <a:off x="446348" y="3645360"/>
            <a:ext cx="630942" cy="756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b="35822"/>
          <a:stretch/>
        </p:blipFill>
        <p:spPr>
          <a:xfrm>
            <a:off x="446348" y="4401360"/>
            <a:ext cx="630942" cy="756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r="3672"/>
          <a:stretch/>
        </p:blipFill>
        <p:spPr>
          <a:xfrm>
            <a:off x="446347" y="5913989"/>
            <a:ext cx="630941" cy="756000"/>
          </a:xfrm>
          <a:prstGeom prst="rect">
            <a:avLst/>
          </a:prstGeom>
        </p:spPr>
      </p:pic>
      <p:pic>
        <p:nvPicPr>
          <p:cNvPr id="25" name="fe367c7b-86fc-46b3-b23c-5a62b7668b81" descr="image00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r="39867" b="26709"/>
          <a:stretch/>
        </p:blipFill>
        <p:spPr bwMode="auto">
          <a:xfrm>
            <a:off x="442114" y="1377360"/>
            <a:ext cx="635174" cy="75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59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95536" y="620688"/>
            <a:ext cx="8352928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Quellen- und Bildnachweis</a:t>
            </a:r>
          </a:p>
          <a:p>
            <a:pPr marL="0" indent="0">
              <a:buNone/>
            </a:pPr>
            <a:r>
              <a:rPr lang="de-DE" sz="1200" dirty="0"/>
              <a:t>Legende: Hintergrundbilder (H), Fotos (F), Tabellen (T), Grafiken (G), Zitate (Z), Sonstige (S):</a:t>
            </a:r>
            <a:br>
              <a:rPr lang="de-DE" sz="1600" dirty="0"/>
            </a:b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742684"/>
              </p:ext>
            </p:extLst>
          </p:nvPr>
        </p:nvGraphicFramePr>
        <p:xfrm>
          <a:off x="467545" y="1196753"/>
          <a:ext cx="8352927" cy="233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2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Folie</a:t>
                      </a:r>
                    </a:p>
                  </a:txBody>
                  <a:tcPr marL="28800" marR="28800" marT="28800" marB="288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" marR="28800" marT="28800" marB="288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Quelle, Rechte, Links</a:t>
                      </a:r>
                    </a:p>
                  </a:txBody>
                  <a:tcPr marL="28800" marR="28800" marT="28800" marB="2880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http://freepages.genealogy.rootsweb.ancestry.com/~dettweiler/genlink/graph/013.gif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http://www.saechsisches-industriemuseum.de/_html/infothek/foerderverein/museumskurier/kur_17/_bilder/05_schreibsaal.jpg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http://www.hnf.de/uploads/tx_templavoila/38_39_2.jpg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http://www.hnf.de/uploads/tx_templavoila/88_89_3.jpg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http://www.hnf.de/uploads/tx_templavoila/88_89_4.jpg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http://www.neheims-netz.de/geschichte/picpool/190x_technisches_buero.jpg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http://www.swissinfo.ch/image/32429062/3x2/640/426/131ce1b6b675566d51d675d54871d0be/Cd/27035807-32429064.jpg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https://upload.wikimedia.org/wikipedia/commons/4/4f/Paul_Ehrlich_Arbeitszimmer.jpg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itchFamily="34" charset="0"/>
                          <a:cs typeface="Arial" pitchFamily="34" charset="0"/>
                        </a:rPr>
                        <a:t>https://upload.wikimedia.org/wikipedia/commons/6/6a/AHW_Rudolf_Lauche_AG_Buero_Leipzig_1920.jpg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http://www.zeitensprung.de/media/pics/oldies/buero1.jpg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http://www.slideshare.net/rudydw/the-future-of-work-reshaping-work-in-the-digital-age-at-hrmexpo</a:t>
                      </a: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87">
                <a:tc>
                  <a:txBody>
                    <a:bodyPr/>
                    <a:lstStyle/>
                    <a:p>
                      <a:pPr algn="ctr"/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marL="28800" marR="28800" marT="28800" marB="288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latin typeface="Arial" pitchFamily="34" charset="0"/>
                          <a:cs typeface="Arial" pitchFamily="34" charset="0"/>
                        </a:rPr>
                        <a:t>Portraitfotos zur Verfügung</a:t>
                      </a:r>
                      <a:r>
                        <a:rPr lang="de-DE" sz="800" baseline="0" dirty="0">
                          <a:latin typeface="Arial" pitchFamily="34" charset="0"/>
                          <a:cs typeface="Arial" pitchFamily="34" charset="0"/>
                        </a:rPr>
                        <a:t> gestellt vom DOK. Magazin</a:t>
                      </a:r>
                      <a:endParaRPr lang="de-DE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" marR="28800" marT="28800" marB="288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386011" y="6430461"/>
            <a:ext cx="82444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Alle Texte: Dr. Ulrich Kampffmeyer, PROJECT CONSULT</a:t>
            </a:r>
          </a:p>
        </p:txBody>
      </p:sp>
    </p:spTree>
    <p:extLst>
      <p:ext uri="{BB962C8B-B14F-4D97-AF65-F5344CB8AC3E}">
        <p14:creationId xmlns:p14="http://schemas.microsoft.com/office/powerpoint/2010/main" val="1201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05"/>
            <a:ext cx="9144000" cy="703521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0" y="-161189"/>
            <a:ext cx="9144000" cy="7035213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79512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67544" y="20160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555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1561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77888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56592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w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83569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12372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41176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69979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987824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29411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k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582144" y="20160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85192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06794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64400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d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943061" y="20160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23832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834268" y="20160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1561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39045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67848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w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96652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30830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c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4705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k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75860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563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26266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550696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043608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w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296144" y="29520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547664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195736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k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430016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2717056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987824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563888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d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851920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a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427984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752256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040000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c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238328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h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866227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6156176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6400937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678488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948264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7236296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7491695" y="30193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758608" y="295200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8028384" y="301910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67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3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9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1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3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4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7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9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1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3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7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9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1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35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75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4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65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9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1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857"/>
          <a:stretch/>
        </p:blipFill>
        <p:spPr>
          <a:xfrm>
            <a:off x="3724" y="0"/>
            <a:ext cx="9167660" cy="691661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2234" y="0"/>
            <a:ext cx="918051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6512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1520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39552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7383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06186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34989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61967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90770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19573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8376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699792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98782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29411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56388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851920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37423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&amp;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932040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16632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45435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74238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03041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31844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a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58822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89451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18254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4705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824440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53244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766720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061864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349896" y="299869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ä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619672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906914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430016" y="3070701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3059832" y="300219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222104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491880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779912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067944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644008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&amp;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166320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k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436096" y="300899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742384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6012160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f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6246440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534472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804248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7092280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o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7380312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686600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974632" y="206084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2141984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5120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3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6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3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2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4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6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9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1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7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3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9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3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2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45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7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9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1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4" grpId="0"/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2" r="19189"/>
          <a:stretch/>
        </p:blipFill>
        <p:spPr>
          <a:xfrm>
            <a:off x="-36513" y="-17647"/>
            <a:ext cx="9180513" cy="690116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18256" y="-17647"/>
            <a:ext cx="9180512" cy="7017768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588224" y="5517232"/>
            <a:ext cx="2376264" cy="1080120"/>
          </a:xfrm>
          <a:prstGeom prst="wedgeRoundRectCallout">
            <a:avLst>
              <a:gd name="adj1" fmla="val -20202"/>
              <a:gd name="adj2" fmla="val 73602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kann sicher Reinhard Karger etwas dazu sagen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6512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w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1520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85800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061864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34989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63792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2596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8376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d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718048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00608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29411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8701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13995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37423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f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662264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95029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22007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50800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a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742384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03041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30019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58822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84000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12800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39856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68660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824440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496000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766720" y="2134597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061864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349896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619672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906914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502024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c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2690664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h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275856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&amp;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798168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4086200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m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374232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662264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4932040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454352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w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742384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6012160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6300192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6534472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6822504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97463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z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2141984" y="296697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04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9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2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4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6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9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9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1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6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9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1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3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9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2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4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7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9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4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9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300"/>
                            </p:stCondLst>
                            <p:childTnLst>
                              <p:par>
                                <p:cTn id="20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573" y="0"/>
            <a:ext cx="12800527" cy="6858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36512" y="-79884"/>
            <a:ext cx="9180512" cy="7017768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273784" y="5517232"/>
            <a:ext cx="2690704" cy="1080120"/>
          </a:xfrm>
          <a:prstGeom prst="wedgeRoundRectCallout">
            <a:avLst>
              <a:gd name="adj1" fmla="val -21390"/>
              <a:gd name="adj2" fmla="val 73603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kann sicher Kai </a:t>
            </a:r>
            <a:r>
              <a:rPr lang="de-DE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Hussong</a:t>
            </a:r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etwas dazu sagen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6512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k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9775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9288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3568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1561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0364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63792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997968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32248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57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c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718048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93407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275856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49188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707904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92392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f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13995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44624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644008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07668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346456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59836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06688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30116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57094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b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858976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291024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525304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741328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f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957352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8155120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389400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8622704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286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p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2556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772000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024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275856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3528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3780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4032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43524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518248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h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5004048" y="29969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5238328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5508104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760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093256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205172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6012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6228184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6462464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6732240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984000" y="29754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571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3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7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2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4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6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8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1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4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9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9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2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4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65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1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4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600"/>
                            </p:stCondLst>
                            <p:childTnLst>
                              <p:par>
                                <p:cTn id="2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60" grpId="0"/>
      <p:bldP spid="61" grpId="0"/>
      <p:bldP spid="62" grpId="0"/>
      <p:bldP spid="63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4" r="14673"/>
          <a:stretch/>
        </p:blipFill>
        <p:spPr>
          <a:xfrm>
            <a:off x="-36512" y="-79884"/>
            <a:ext cx="9180512" cy="693788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23366" y="-79884"/>
            <a:ext cx="918051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5886400" y="5517232"/>
            <a:ext cx="3078088" cy="1080120"/>
          </a:xfrm>
          <a:prstGeom prst="wedgeRoundRectCallout">
            <a:avLst>
              <a:gd name="adj1" fmla="val -20833"/>
              <a:gd name="adj2" fmla="val 74990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kann sicher Wolfgang Seybold etwas dazu sagen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6512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w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97752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49288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17848" y="206195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1561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33164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65920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835696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069976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57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843808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07808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582144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79816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230216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d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499992" y="1988840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73427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22007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436096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6703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886400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156176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408672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67848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91272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164288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632808" y="2063052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867088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s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083112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f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8299136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8496904" y="206084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731184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683568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z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259632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k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51200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ü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763688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201600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f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226800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252000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772000" y="2998693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g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275856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r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3563984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3779984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l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4031984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4302224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v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457200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4823896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362056" y="2062589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97160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u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5039984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5292080" y="2924944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e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5868144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613792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n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38972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6641976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6930008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7236296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m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754172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794104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t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8010128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i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8477720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8226152" y="2961818"/>
            <a:ext cx="41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ourier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358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3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9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1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3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6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9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1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3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6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8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2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4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9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2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7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3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9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31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34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36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9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41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4300"/>
                            </p:stCondLst>
                            <p:childTnLst>
                              <p:par>
                                <p:cTn id="25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60" grpId="0"/>
      <p:bldP spid="61" grpId="0"/>
      <p:bldP spid="62" grpId="0"/>
      <p:bldP spid="63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772648" cy="6858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108520" y="0"/>
            <a:ext cx="930627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273784" y="5517232"/>
            <a:ext cx="2690704" cy="1080120"/>
          </a:xfrm>
          <a:prstGeom prst="wedgeRoundRectCallout">
            <a:avLst>
              <a:gd name="adj1" fmla="val -20833"/>
              <a:gd name="adj2" fmla="val 74990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kann sicher Bernd </a:t>
            </a:r>
            <a:r>
              <a:rPr lang="de-DE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Hoeck</a:t>
            </a:r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etwas dazu sagen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90264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k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44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5536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9816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89856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d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05880" y="198884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44016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709936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123728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376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592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t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844000" y="198884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059832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r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312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564000" y="198884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779912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h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049688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m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337720" y="198884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572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788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004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220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472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h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570600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921896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l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084168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t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660648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v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858000" y="198884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092280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r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362056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w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650088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866112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8010128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8514184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748464" y="211369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g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0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9776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60040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55780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106186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29614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l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493912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170993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925960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235800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2574032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2790056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353944" y="198884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8244408" y="2061950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u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3006080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322210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t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3438128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3654152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4374232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4590256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478802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523832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s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454352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5670376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610242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n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6606480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c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31844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o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6750496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h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718254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z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7398568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e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7596336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i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775860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t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7956376" y="3049796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g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8172400" y="2996952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8388424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m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8604448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ä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8820472" y="3035194"/>
            <a:ext cx="41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ourier" pitchFamily="49" charset="0"/>
              </a:rPr>
              <a:t>ß</a:t>
            </a:r>
          </a:p>
        </p:txBody>
      </p:sp>
    </p:spTree>
    <p:extLst>
      <p:ext uri="{BB962C8B-B14F-4D97-AF65-F5344CB8AC3E}">
        <p14:creationId xmlns:p14="http://schemas.microsoft.com/office/powerpoint/2010/main" val="28919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6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3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9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4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9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1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3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9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2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7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9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1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4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6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8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7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9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1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3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18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1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3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8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32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7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9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41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44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4600"/>
                            </p:stCondLst>
                            <p:childTnLst>
                              <p:par>
                                <p:cTn id="2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48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53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7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9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6100"/>
                            </p:stCondLst>
                            <p:childTnLst>
                              <p:par>
                                <p:cTn id="29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60" grpId="0"/>
      <p:bldP spid="61" grpId="0"/>
      <p:bldP spid="62" grpId="0"/>
      <p:bldP spid="63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6378"/>
            <a:ext cx="10312681" cy="686437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36512" y="-132384"/>
            <a:ext cx="918051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273784" y="5517232"/>
            <a:ext cx="2690704" cy="1080120"/>
          </a:xfrm>
          <a:prstGeom prst="wedgeRoundRectCallout">
            <a:avLst>
              <a:gd name="adj1" fmla="val -21390"/>
              <a:gd name="adj2" fmla="val 74990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kann sicher Harald Huber etwas dazu sagen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90264" y="208291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44000" y="198884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553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h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981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87624" y="2010906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40364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85395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12372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u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35800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84380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u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07808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56388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d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79816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08620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302224" y="2010906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57200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07605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u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29208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52636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d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603041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24644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51621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75049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02027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r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25455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m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542584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7463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24440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47868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44000" y="3006000"/>
            <a:ext cx="41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ourier" pitchFamily="49" charset="0"/>
              </a:rPr>
              <a:t>o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95536" y="303519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d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11560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845840" y="303519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547664" y="303519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763688" y="303519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997968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2430016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m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2699792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a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2934072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336612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s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707904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c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385192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h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67944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4302224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4716016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v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493204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16632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75860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331640" y="303519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k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5598368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w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5814392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i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601216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624644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s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516216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673224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7164288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s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7380312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p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7596336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r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830616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817240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c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8532440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8316416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h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766720" y="3035194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6604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7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9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8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1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3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7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4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6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9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1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3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4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7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9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1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4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6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8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2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4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7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9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31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33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7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9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4100"/>
                            </p:stCondLst>
                            <p:childTnLst>
                              <p:par>
                                <p:cTn id="25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60" grpId="0"/>
      <p:bldP spid="61" grpId="0"/>
      <p:bldP spid="62" grpId="0"/>
      <p:bldP spid="63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6" y="0"/>
            <a:ext cx="9384598" cy="688538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36512" y="11632"/>
            <a:ext cx="9180512" cy="701776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651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k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9776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67544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5557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7788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m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56592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85395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3001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69979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00608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f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222104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49188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79816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m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08620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374232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662264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i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87828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148064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n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652120" y="198884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95840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24644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51621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750496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16428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c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308304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h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596336" y="198884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824440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853244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766720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d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341784" y="3000685"/>
            <a:ext cx="41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ourier" pitchFamily="49" charset="0"/>
              </a:rPr>
              <a:t>k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557808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27584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m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061864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f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493912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r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691680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t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925960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a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2195736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b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2430016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2646040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2915816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r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347864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d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3582144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3798168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m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4283968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4499992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u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4716016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4932040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z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884368" y="2061950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r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259632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o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5166320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5382344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r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5814392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b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6084168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318448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49" charset="0"/>
              </a:rPr>
              <a:t>r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6588224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6804248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i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7020272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7236296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s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452320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t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7686600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e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8388424" y="2996952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e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7902624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l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622704" y="3016073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latin typeface="Courier" pitchFamily="49" charset="0"/>
              </a:rPr>
              <a:t>n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8118648" y="3019018"/>
            <a:ext cx="413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" pitchFamily="49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526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3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9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4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9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1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3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9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2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4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6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8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2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7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9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4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6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8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2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17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19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21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3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8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32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4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6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38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4100"/>
                            </p:stCondLst>
                            <p:childTnLst>
                              <p:par>
                                <p:cTn id="26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74 0.03237 -0.00069 0.07561 0.01806 0.10058 C 0.02188 0.1163 0.01632 0.09804 0.02448 0.11145 C 0.025 0.11237 0.0276 0.1237 0.02778 0.12463 C 0.0309 0.13711 0.03403 0.14891 0.03611 0.16162 C 0.03385 0.18128 0.02951 0.20463 0.01632 0.21619 C 0.01215 0.22474 0.01059 0.24232 0.00156 0.24232 " pathEditMode="relative" ptsTypes="ffffffA">
                                      <p:cBhvr>
                                        <p:cTn id="2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8" presetClass="emph" presetSubtype="0" accel="2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6" grpId="1"/>
      <p:bldP spid="56" grpId="2"/>
      <p:bldP spid="57" grpId="0"/>
      <p:bldP spid="58" grpId="0"/>
      <p:bldP spid="59" grpId="0"/>
      <p:bldP spid="64" grpId="0"/>
      <p:bldP spid="66" grpId="0"/>
      <p:bldP spid="60" grpId="0"/>
      <p:bldP spid="61" grpId="0"/>
      <p:bldP spid="62" grpId="0"/>
      <p:bldP spid="63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PC_2014_V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PC_2014_V1</Template>
  <TotalTime>0</TotalTime>
  <Words>1094</Words>
  <Application>Microsoft Office PowerPoint</Application>
  <PresentationFormat>Bildschirmpräsentation (4:3)</PresentationFormat>
  <Paragraphs>656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</vt:lpstr>
      <vt:lpstr>PC_2014_V1</vt:lpstr>
      <vt:lpstr>Picture</vt:lpstr>
      <vt:lpstr>„Digital … Business, Transformation, Confusion &amp; Chaos“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 geht‘s weiter: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&gt;Titel&lt;</dc:title>
  <dc:creator>Lena-Marie Petersen</dc:creator>
  <cp:lastModifiedBy>Ulrich Kampffmeyer</cp:lastModifiedBy>
  <cp:revision>77</cp:revision>
  <dcterms:created xsi:type="dcterms:W3CDTF">2015-07-07T09:16:26Z</dcterms:created>
  <dcterms:modified xsi:type="dcterms:W3CDTF">2021-05-08T11:29:05Z</dcterms:modified>
</cp:coreProperties>
</file>