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73" r:id="rId2"/>
    <p:sldId id="256" r:id="rId3"/>
    <p:sldId id="371" r:id="rId4"/>
    <p:sldId id="369" r:id="rId5"/>
    <p:sldId id="370" r:id="rId6"/>
    <p:sldId id="367" r:id="rId7"/>
    <p:sldId id="372" r:id="rId8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3232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01" autoAdjust="0"/>
    <p:restoredTop sz="94651" autoAdjust="0"/>
  </p:normalViewPr>
  <p:slideViewPr>
    <p:cSldViewPr>
      <p:cViewPr varScale="1">
        <p:scale>
          <a:sx n="65" d="100"/>
          <a:sy n="65" d="100"/>
        </p:scale>
        <p:origin x="4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2436" y="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theme" Target="../theme/theme3.xml"/><Relationship Id="rId4" Type="http://schemas.openxmlformats.org/officeDocument/2006/relationships/image" Target="../media/image4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0" descr="logo_von Website.g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2471" y="269376"/>
            <a:ext cx="540506" cy="469049"/>
          </a:xfrm>
          <a:prstGeom prst="rect">
            <a:avLst/>
          </a:prstGeom>
        </p:spPr>
      </p:pic>
      <p:sp>
        <p:nvSpPr>
          <p:cNvPr id="9" name="Rechteck 8"/>
          <p:cNvSpPr/>
          <p:nvPr/>
        </p:nvSpPr>
        <p:spPr>
          <a:xfrm>
            <a:off x="3189610" y="151914"/>
            <a:ext cx="2902861" cy="742183"/>
          </a:xfrm>
          <a:prstGeom prst="rect">
            <a:avLst/>
          </a:prstGeom>
        </p:spPr>
        <p:txBody>
          <a:bodyPr wrap="square" lIns="94750" tIns="47375" rIns="94750" bIns="47375" anchor="ctr" anchorCtr="0">
            <a:noAutofit/>
          </a:bodyPr>
          <a:lstStyle/>
          <a:p>
            <a:pPr algn="ctr"/>
            <a:r>
              <a:rPr lang="de-DE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Paneldiskussion</a:t>
            </a:r>
            <a:br>
              <a:rPr lang="de-DE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de-DE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SMART INFORMATION</a:t>
            </a:r>
            <a:br>
              <a:rPr lang="de-DE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de-DE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 &amp; Business, 5.10.2016</a:t>
            </a:r>
            <a:endParaRPr lang="de-DE" sz="105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81298" y="9818883"/>
            <a:ext cx="2491524" cy="417085"/>
          </a:xfrm>
          <a:prstGeom prst="rect">
            <a:avLst/>
          </a:prstGeom>
          <a:noFill/>
        </p:spPr>
        <p:txBody>
          <a:bodyPr wrap="square" lIns="94750" tIns="47375" rIns="94750" bIns="47375" rtlCol="0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PROJECT  CONSULT Unternehmensberatung</a:t>
            </a:r>
            <a:b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</a:b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  GmbH</a:t>
            </a:r>
          </a:p>
        </p:txBody>
      </p:sp>
      <p:sp>
        <p:nvSpPr>
          <p:cNvPr id="13" name="Rechteck 12"/>
          <p:cNvSpPr/>
          <p:nvPr/>
        </p:nvSpPr>
        <p:spPr>
          <a:xfrm>
            <a:off x="4151274" y="9830439"/>
            <a:ext cx="1579266" cy="417085"/>
          </a:xfrm>
          <a:prstGeom prst="rect">
            <a:avLst/>
          </a:prstGeom>
        </p:spPr>
        <p:txBody>
          <a:bodyPr wrap="square" lIns="94750" tIns="47375" rIns="94750" bIns="47375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www.PROJECT-CONSULT.com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© PROJECT CONSULT 2016</a:t>
            </a:r>
          </a:p>
        </p:txBody>
      </p:sp>
      <p:sp>
        <p:nvSpPr>
          <p:cNvPr id="17" name="Rechteck 16"/>
          <p:cNvSpPr/>
          <p:nvPr/>
        </p:nvSpPr>
        <p:spPr>
          <a:xfrm>
            <a:off x="2797618" y="9830439"/>
            <a:ext cx="1409793" cy="417085"/>
          </a:xfrm>
          <a:prstGeom prst="rect">
            <a:avLst/>
          </a:prstGeom>
        </p:spPr>
        <p:txBody>
          <a:bodyPr wrap="square" lIns="94750" tIns="47375" rIns="94750" bIns="47375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Postfach 20 25 55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20218 Hamburg</a:t>
            </a:r>
          </a:p>
        </p:txBody>
      </p:sp>
      <p:sp>
        <p:nvSpPr>
          <p:cNvPr id="19" name="Foliennummernplatzhalter 17"/>
          <p:cNvSpPr>
            <a:spLocks noGrp="1"/>
          </p:cNvSpPr>
          <p:nvPr>
            <p:ph type="sldNum" sz="quarter" idx="3"/>
          </p:nvPr>
        </p:nvSpPr>
        <p:spPr>
          <a:xfrm>
            <a:off x="6017908" y="9846852"/>
            <a:ext cx="615071" cy="365698"/>
          </a:xfrm>
          <a:prstGeom prst="rect">
            <a:avLst/>
          </a:prstGeom>
        </p:spPr>
        <p:txBody>
          <a:bodyPr vert="horz" lIns="0" tIns="47375" rIns="0" bIns="47375" rtlCol="0" anchor="ctr"/>
          <a:lstStyle>
            <a:lvl1pPr algn="r">
              <a:defRPr sz="1200"/>
            </a:lvl1pPr>
          </a:lstStyle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Seite </a:t>
            </a:r>
            <a:fld id="{AF1FD884-BFB3-4CB0-B5DB-5C5FA65388EA}" type="slidenum">
              <a:rPr lang="de-DE" sz="70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fld id="{655C9CF0-9F14-4940-943F-DAB00246597F}" type="datetime1">
              <a:rPr lang="de-DE" sz="70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04.10.2016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597322" y="346263"/>
            <a:ext cx="2736304" cy="392162"/>
            <a:chOff x="899592" y="421780"/>
            <a:chExt cx="7244772" cy="85725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9952" y="421780"/>
              <a:ext cx="4004412" cy="857250"/>
            </a:xfrm>
            <a:prstGeom prst="rect">
              <a:avLst/>
            </a:prstGeom>
          </p:spPr>
        </p:pic>
        <p:pic>
          <p:nvPicPr>
            <p:cNvPr id="16" name="Grafik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21780"/>
              <a:ext cx="2590800" cy="8572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35982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137" cy="512140"/>
          </a:xfrm>
          <a:prstGeom prst="rect">
            <a:avLst/>
          </a:prstGeom>
        </p:spPr>
        <p:txBody>
          <a:bodyPr vert="horz" lIns="94750" tIns="47375" rIns="94750" bIns="4737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0506" y="1"/>
            <a:ext cx="3077137" cy="512140"/>
          </a:xfrm>
          <a:prstGeom prst="rect">
            <a:avLst/>
          </a:prstGeom>
        </p:spPr>
        <p:txBody>
          <a:bodyPr vert="horz" lIns="94750" tIns="47375" rIns="94750" bIns="47375" rtlCol="0"/>
          <a:lstStyle>
            <a:lvl1pPr algn="r">
              <a:defRPr sz="1200"/>
            </a:lvl1pPr>
          </a:lstStyle>
          <a:p>
            <a:fld id="{29B032BA-8766-44E5-AE9C-A2885A8D84AC}" type="datetimeFigureOut">
              <a:rPr lang="de-DE" smtClean="0"/>
              <a:pPr/>
              <a:t>04.10.2016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0" tIns="47375" rIns="94750" bIns="4737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599" y="4861238"/>
            <a:ext cx="5680103" cy="4605984"/>
          </a:xfrm>
          <a:prstGeom prst="rect">
            <a:avLst/>
          </a:prstGeom>
        </p:spPr>
        <p:txBody>
          <a:bodyPr vert="horz" lIns="94750" tIns="47375" rIns="94750" bIns="47375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0839"/>
            <a:ext cx="3077137" cy="512139"/>
          </a:xfrm>
          <a:prstGeom prst="rect">
            <a:avLst/>
          </a:prstGeom>
        </p:spPr>
        <p:txBody>
          <a:bodyPr vert="horz" lIns="94750" tIns="47375" rIns="94750" bIns="4737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0506" y="9720839"/>
            <a:ext cx="3077137" cy="512139"/>
          </a:xfrm>
          <a:prstGeom prst="rect">
            <a:avLst/>
          </a:prstGeom>
        </p:spPr>
        <p:txBody>
          <a:bodyPr vert="horz" lIns="94750" tIns="47375" rIns="94750" bIns="47375" rtlCol="0" anchor="b"/>
          <a:lstStyle>
            <a:lvl1pPr algn="r">
              <a:defRPr sz="1200"/>
            </a:lvl1pPr>
          </a:lstStyle>
          <a:p>
            <a:fld id="{C4DF3E79-0D26-4FD1-B4AD-0C852BADD9A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3876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F3E79-0D26-4FD1-B4AD-0C852BADD9A8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49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F3E79-0D26-4FD1-B4AD-0C852BADD9A8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741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F3E79-0D26-4FD1-B4AD-0C852BADD9A8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776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blipFill dpi="0" rotWithShape="1">
          <a:blip r:embed="rId2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34481"/>
            <a:ext cx="7772400" cy="1226567"/>
          </a:xfrm>
        </p:spPr>
        <p:txBody>
          <a:bodyPr/>
          <a:lstStyle>
            <a:lvl1pPr>
              <a:defRPr sz="2800">
                <a:solidFill>
                  <a:srgbClr val="32323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7776864" cy="576064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3232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0" name="Rechteck 19"/>
          <p:cNvSpPr/>
          <p:nvPr userDrawn="1"/>
        </p:nvSpPr>
        <p:spPr>
          <a:xfrm>
            <a:off x="-1588" y="6453335"/>
            <a:ext cx="9144000" cy="403473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de-DE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116130" y="6453336"/>
            <a:ext cx="2736304" cy="40466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PROJECT  CONSULT 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Unternehmensberatung Dr. Ulrich Kampffmeyer  GmbH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24128" y="6453336"/>
            <a:ext cx="1512168" cy="40466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www.PROJECT-CONSULT.com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© PROJECT CONSULT 2016</a:t>
            </a:r>
          </a:p>
        </p:txBody>
      </p:sp>
      <p:sp>
        <p:nvSpPr>
          <p:cNvPr id="23" name="Rechteck 22"/>
          <p:cNvSpPr/>
          <p:nvPr userDrawn="1"/>
        </p:nvSpPr>
        <p:spPr>
          <a:xfrm>
            <a:off x="3294112" y="6453336"/>
            <a:ext cx="1349896" cy="40466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Postfach 20 25 55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20218 Hamburg</a:t>
            </a:r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7776864" cy="576064"/>
          </a:xfrm>
        </p:spPr>
        <p:txBody>
          <a:bodyPr>
            <a:normAutofit/>
          </a:bodyPr>
          <a:lstStyle>
            <a:lvl1pPr algn="ctr">
              <a:buNone/>
              <a:defRPr sz="2000" b="1" baseline="0">
                <a:solidFill>
                  <a:srgbClr val="323232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1"/>
          </p:nvPr>
        </p:nvSpPr>
        <p:spPr>
          <a:xfrm>
            <a:off x="683568" y="2132509"/>
            <a:ext cx="7776864" cy="576411"/>
          </a:xfrm>
        </p:spPr>
        <p:txBody>
          <a:bodyPr/>
          <a:lstStyle>
            <a:lvl1pPr algn="ctr">
              <a:buNone/>
              <a:defRPr b="1">
                <a:solidFill>
                  <a:srgbClr val="323232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Rechteck 13"/>
          <p:cNvSpPr/>
          <p:nvPr userDrawn="1"/>
        </p:nvSpPr>
        <p:spPr>
          <a:xfrm>
            <a:off x="8614572" y="6547946"/>
            <a:ext cx="38824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C5B3950-B1A6-41F9-B4BA-01DE7B2E0850}" type="slidenum">
              <a:rPr lang="de-DE" sz="80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bg>
      <p:bgPr>
        <a:blipFill dpi="0" rotWithShape="1">
          <a:blip r:embed="rId2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platzhalter 1"/>
          <p:cNvSpPr>
            <a:spLocks noGrp="1"/>
          </p:cNvSpPr>
          <p:nvPr>
            <p:ph type="title"/>
          </p:nvPr>
        </p:nvSpPr>
        <p:spPr>
          <a:xfrm>
            <a:off x="0" y="942628"/>
            <a:ext cx="9144000" cy="6141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400" b="1">
                <a:solidFill>
                  <a:srgbClr val="32323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3"/>
          </p:nvPr>
        </p:nvSpPr>
        <p:spPr>
          <a:xfrm>
            <a:off x="827088" y="1124744"/>
            <a:ext cx="7561262" cy="5184576"/>
          </a:xfrm>
        </p:spPr>
        <p:txBody>
          <a:bodyPr anchor="t" anchorCtr="0"/>
          <a:lstStyle>
            <a:lvl1pPr>
              <a:defRPr>
                <a:solidFill>
                  <a:srgbClr val="323232"/>
                </a:solidFill>
              </a:defRPr>
            </a:lvl1pPr>
            <a:lvl2pPr>
              <a:defRPr>
                <a:solidFill>
                  <a:srgbClr val="323232"/>
                </a:solidFill>
              </a:defRPr>
            </a:lvl2pPr>
            <a:lvl3pPr>
              <a:defRPr>
                <a:solidFill>
                  <a:srgbClr val="323232"/>
                </a:solidFill>
              </a:defRPr>
            </a:lvl3pPr>
            <a:lvl4pPr>
              <a:defRPr>
                <a:solidFill>
                  <a:srgbClr val="323232"/>
                </a:solidFill>
              </a:defRPr>
            </a:lvl4pPr>
            <a:lvl5pPr>
              <a:defRPr>
                <a:solidFill>
                  <a:srgbClr val="323232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8741507" y="6673552"/>
            <a:ext cx="36580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C5B3950-B1A6-41F9-B4BA-01DE7B2E0850}" type="slidenum">
              <a:rPr lang="de-DE" sz="70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30135547"/>
              </p:ext>
            </p:extLst>
          </p:nvPr>
        </p:nvGraphicFramePr>
        <p:xfrm>
          <a:off x="-22126" y="6657577"/>
          <a:ext cx="9166127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35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DOKmagazin</a:t>
                      </a:r>
                      <a:r>
                        <a:rPr lang="de-DE" sz="8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&amp; </a:t>
                      </a:r>
                      <a:r>
                        <a:rPr lang="de-DE" sz="8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Digitus</a:t>
                      </a:r>
                      <a:endParaRPr lang="de-DE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Ulrich Kampffmeyer</a:t>
                      </a:r>
                    </a:p>
                    <a:p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Panel „SMART INFORMATION“</a:t>
                      </a:r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05.10.2016</a:t>
                      </a:r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© PROJECT CONSULT, </a:t>
                      </a:r>
                      <a:r>
                        <a:rPr lang="de-DE" sz="8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DOKmagazin</a:t>
                      </a: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&amp; </a:t>
                      </a:r>
                      <a:r>
                        <a:rPr lang="de-DE" sz="8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Digitus</a:t>
                      </a: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Seite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bg>
      <p:bgPr>
        <a:blipFill dpi="0" rotWithShape="1">
          <a:blip r:embed="rId3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924944"/>
            <a:ext cx="7700392" cy="1362075"/>
          </a:xfrm>
        </p:spPr>
        <p:txBody>
          <a:bodyPr anchor="t">
            <a:normAutofit/>
          </a:bodyPr>
          <a:lstStyle>
            <a:lvl1pPr algn="l">
              <a:defRPr sz="4000" b="1" cap="small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8" name="Tabelle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528555300"/>
              </p:ext>
            </p:extLst>
          </p:nvPr>
        </p:nvGraphicFramePr>
        <p:xfrm>
          <a:off x="-22126" y="6657577"/>
          <a:ext cx="9166127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35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DOKmagazin</a:t>
                      </a:r>
                      <a:r>
                        <a:rPr lang="de-DE" sz="8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&amp; </a:t>
                      </a:r>
                      <a:r>
                        <a:rPr lang="de-DE" sz="8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Digitus</a:t>
                      </a:r>
                      <a:endParaRPr lang="de-DE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Ulrich Kampffmeyer</a:t>
                      </a:r>
                    </a:p>
                    <a:p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Panel „SMART INFORMATION“</a:t>
                      </a:r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05.10.2016</a:t>
                      </a:r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© PROJECT CONSULT, </a:t>
                      </a:r>
                      <a:r>
                        <a:rPr lang="de-DE" sz="8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DOKmagazin</a:t>
                      </a: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&amp; </a:t>
                      </a:r>
                      <a:r>
                        <a:rPr lang="de-DE" sz="8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Digitus</a:t>
                      </a: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Seite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Rechteck 12"/>
          <p:cNvSpPr/>
          <p:nvPr userDrawn="1"/>
        </p:nvSpPr>
        <p:spPr>
          <a:xfrm>
            <a:off x="8741507" y="6671045"/>
            <a:ext cx="36580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C5B3950-B1A6-41F9-B4BA-01DE7B2E0850}" type="slidenum">
              <a:rPr lang="de-DE" sz="70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blipFill dpi="0" rotWithShape="1">
          <a:blip r:embed="rId2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Autofit/>
          </a:bodyPr>
          <a:lstStyle>
            <a:lvl1pPr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8741507" y="6666279"/>
            <a:ext cx="36580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C5B3950-B1A6-41F9-B4BA-01DE7B2E0850}" type="slidenum">
              <a:rPr lang="de-DE" sz="70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30135547"/>
              </p:ext>
            </p:extLst>
          </p:nvPr>
        </p:nvGraphicFramePr>
        <p:xfrm>
          <a:off x="-22126" y="6657577"/>
          <a:ext cx="9166127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35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DOKmagazin</a:t>
                      </a:r>
                      <a:r>
                        <a:rPr lang="de-DE" sz="8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&amp; </a:t>
                      </a:r>
                      <a:r>
                        <a:rPr lang="de-DE" sz="8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Digitus</a:t>
                      </a:r>
                      <a:endParaRPr lang="de-DE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  <a:p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Ulrich Kampffmeyer</a:t>
                      </a:r>
                    </a:p>
                    <a:p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Panel „SMART INFORMATION“</a:t>
                      </a:r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05.10.2016</a:t>
                      </a:r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© PROJECT CONSULT, </a:t>
                      </a:r>
                      <a:r>
                        <a:rPr lang="de-DE" sz="8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DOKmagazin</a:t>
                      </a: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&amp; </a:t>
                      </a:r>
                      <a:r>
                        <a:rPr lang="de-DE" sz="80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Digitus</a:t>
                      </a:r>
                      <a:r>
                        <a:rPr lang="de-DE" sz="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Seite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6127"/>
            <a:ext cx="9144000" cy="6145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3568" y="1600200"/>
            <a:ext cx="770485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rgbClr val="32323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b="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7.jpg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9.jpg"/><Relationship Id="rId10" Type="http://schemas.openxmlformats.org/officeDocument/2006/relationships/image" Target="../media/image12.png"/><Relationship Id="rId4" Type="http://schemas.openxmlformats.org/officeDocument/2006/relationships/image" Target="../media/image8.jpg"/><Relationship Id="rId9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683568" y="1772816"/>
            <a:ext cx="818275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Always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</a:t>
            </a:r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look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on </a:t>
            </a:r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the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</a:t>
            </a:r>
            <a:b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</a:b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Bright Side </a:t>
            </a:r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of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Life ...</a:t>
            </a:r>
          </a:p>
        </p:txBody>
      </p:sp>
      <p:sp>
        <p:nvSpPr>
          <p:cNvPr id="11" name="Rechteck 10"/>
          <p:cNvSpPr/>
          <p:nvPr/>
        </p:nvSpPr>
        <p:spPr>
          <a:xfrm>
            <a:off x="-108520" y="5085184"/>
            <a:ext cx="9361040" cy="194421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-108520" y="-171400"/>
            <a:ext cx="9361040" cy="14401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821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-468560" y="2204865"/>
            <a:ext cx="10081120" cy="1656184"/>
          </a:xfrm>
        </p:spPr>
        <p:txBody>
          <a:bodyPr/>
          <a:lstStyle/>
          <a:p>
            <a:r>
              <a:rPr lang="de-DE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Innovation</a:t>
            </a:r>
            <a:r>
              <a:rPr lang="de-DE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 </a:t>
            </a:r>
            <a:br>
              <a:rPr lang="de-DE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1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de-DE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mart</a:t>
            </a:r>
            <a:r>
              <a:rPr lang="de-DE" sz="1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1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I*I*T</a:t>
            </a:r>
            <a:endParaRPr lang="de-DE" sz="9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683568" y="4653136"/>
            <a:ext cx="7776864" cy="1296144"/>
          </a:xfrm>
        </p:spPr>
        <p:txBody>
          <a:bodyPr>
            <a:normAutofit/>
          </a:bodyPr>
          <a:lstStyle/>
          <a:p>
            <a:r>
              <a:rPr lang="de-DE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&amp; Business</a:t>
            </a:r>
          </a:p>
          <a:p>
            <a:r>
              <a:rPr lang="de-DE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Stuttgart, 5.10.2016</a:t>
            </a:r>
          </a:p>
          <a:p>
            <a:r>
              <a:rPr lang="de-DE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Digitus</a:t>
            </a:r>
            <a:r>
              <a:rPr lang="de-DE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DOK Magazin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036"/>
          <a:stretch/>
        </p:blipFill>
        <p:spPr>
          <a:xfrm>
            <a:off x="0" y="0"/>
            <a:ext cx="9144000" cy="1700810"/>
          </a:xfrm>
          <a:prstGeom prst="rect">
            <a:avLst/>
          </a:prstGeom>
        </p:spPr>
      </p:pic>
      <p:grpSp>
        <p:nvGrpSpPr>
          <p:cNvPr id="7" name="Gruppieren 6"/>
          <p:cNvGrpSpPr/>
          <p:nvPr/>
        </p:nvGrpSpPr>
        <p:grpSpPr>
          <a:xfrm>
            <a:off x="949614" y="444093"/>
            <a:ext cx="7244772" cy="857250"/>
            <a:chOff x="899592" y="421780"/>
            <a:chExt cx="7244772" cy="857250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9952" y="421780"/>
              <a:ext cx="4004412" cy="857250"/>
            </a:xfrm>
            <a:prstGeom prst="rect">
              <a:avLst/>
            </a:prstGeom>
          </p:spPr>
        </p:pic>
        <p:pic>
          <p:nvPicPr>
            <p:cNvPr id="2" name="Grafik 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21780"/>
              <a:ext cx="2590800" cy="8572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453043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50258"/>
            <a:ext cx="9144000" cy="614164"/>
          </a:xfrm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de-D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SMART I*I*T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827088" y="1124744"/>
            <a:ext cx="7561262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SMART INFORMATION</a:t>
            </a:r>
          </a:p>
          <a:p>
            <a:pPr marL="400050" lvl="1" indent="0">
              <a:buNone/>
            </a:pPr>
            <a:r>
              <a:rPr lang="de-DE" b="1" i="1" dirty="0">
                <a:solidFill>
                  <a:schemeClr val="bg1"/>
                </a:solidFill>
              </a:rPr>
              <a:t>Wie kommen Unternehmen 4.0 mit smarten Prozessen zu wirtschaftlichem Erfolg?</a:t>
            </a:r>
          </a:p>
          <a:p>
            <a:endParaRPr lang="de-DE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SMART INNOVATION</a:t>
            </a:r>
          </a:p>
          <a:p>
            <a:pPr marL="400050" lvl="1" indent="0">
              <a:buNone/>
            </a:pPr>
            <a:r>
              <a:rPr lang="de-DE" b="1" i="1" dirty="0">
                <a:solidFill>
                  <a:schemeClr val="bg1"/>
                </a:solidFill>
              </a:rPr>
              <a:t>Wie bringt man Innovation ins Unternehmen und wie macht man Unternehmer zu Innovatoren?</a:t>
            </a:r>
          </a:p>
          <a:p>
            <a:endParaRPr lang="de-DE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SMART TRANSFORMATION</a:t>
            </a:r>
          </a:p>
          <a:p>
            <a:pPr marL="400050" lvl="1" indent="0">
              <a:buNone/>
            </a:pPr>
            <a:r>
              <a:rPr lang="de-DE" b="1" i="1" dirty="0">
                <a:solidFill>
                  <a:schemeClr val="bg1"/>
                </a:solidFill>
              </a:rPr>
              <a:t>Was haben wir nun eigentlich von der digitalen Transformation?</a:t>
            </a:r>
            <a:endParaRPr lang="de-DE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4138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50258"/>
            <a:ext cx="9144000" cy="1234526"/>
          </a:xfrm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de-D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SMART INFORMATION</a:t>
            </a:r>
            <a:br>
              <a:rPr lang="de-D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Moderation: Dr. Ulrich Kampffmeyer </a:t>
            </a:r>
            <a:endParaRPr lang="de-DE" sz="3600" dirty="0">
              <a:solidFill>
                <a:schemeClr val="bg1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827088" y="1844824"/>
            <a:ext cx="7561262" cy="4464496"/>
          </a:xfrm>
        </p:spPr>
        <p:txBody>
          <a:bodyPr/>
          <a:lstStyle/>
          <a:p>
            <a:pPr marL="0" indent="0">
              <a:buNone/>
            </a:pPr>
            <a:r>
              <a:rPr lang="de-DE" b="1" i="1" dirty="0">
                <a:solidFill>
                  <a:schemeClr val="bg1"/>
                </a:solidFill>
              </a:rPr>
              <a:t>Wie kommen Unternehmen 4.0 mit smarten Prozessen zu wirtschaftlichem Erfolg?</a:t>
            </a:r>
            <a:br>
              <a:rPr lang="de-DE" b="1" dirty="0">
                <a:solidFill>
                  <a:schemeClr val="bg1"/>
                </a:solidFill>
              </a:rPr>
            </a:br>
            <a:endParaRPr lang="de-DE" b="1" dirty="0">
              <a:solidFill>
                <a:schemeClr val="bg1"/>
              </a:solidFill>
            </a:endParaRPr>
          </a:p>
          <a:p>
            <a:r>
              <a:rPr lang="de-DE" b="1" dirty="0">
                <a:solidFill>
                  <a:schemeClr val="bg1"/>
                </a:solidFill>
              </a:rPr>
              <a:t>Ist das ganzheitliche Information Management ‚smart enough’ für automatisierte und vernetzte Prozesse?</a:t>
            </a:r>
          </a:p>
          <a:p>
            <a:pPr marL="0" indent="0">
              <a:buNone/>
            </a:pPr>
            <a:endParaRPr lang="de-DE" b="1" dirty="0">
              <a:solidFill>
                <a:schemeClr val="bg1"/>
              </a:solidFill>
            </a:endParaRPr>
          </a:p>
          <a:p>
            <a:r>
              <a:rPr lang="de-DE" b="1" dirty="0">
                <a:solidFill>
                  <a:schemeClr val="bg1"/>
                </a:solidFill>
              </a:rPr>
              <a:t>Nutzen wir die Potenziale von Data Science, Wissensmanagement, Selbstlernenden Systemen und Künstlicher Intelligenz für neue Konzepte &amp; erfolgreiche Geschäftsmodelle?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52123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620688"/>
          </a:xfrm>
        </p:spPr>
        <p:txBody>
          <a:bodyPr/>
          <a:lstStyle/>
          <a:p>
            <a:r>
              <a:rPr lang="de-D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Thesen &amp; Temperamente</a:t>
            </a:r>
          </a:p>
        </p:txBody>
      </p:sp>
      <p:grpSp>
        <p:nvGrpSpPr>
          <p:cNvPr id="65" name="Gruppieren 64"/>
          <p:cNvGrpSpPr/>
          <p:nvPr/>
        </p:nvGrpSpPr>
        <p:grpSpPr>
          <a:xfrm>
            <a:off x="331912" y="1053569"/>
            <a:ext cx="3048000" cy="1015663"/>
            <a:chOff x="3923928" y="2780928"/>
            <a:chExt cx="3048000" cy="1015663"/>
          </a:xfrm>
        </p:grpSpPr>
        <p:pic>
          <p:nvPicPr>
            <p:cNvPr id="66" name="Grafik 6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67" name="Textfeld 66"/>
            <p:cNvSpPr txBox="1"/>
            <p:nvPr/>
          </p:nvSpPr>
          <p:spPr>
            <a:xfrm>
              <a:off x="3923928" y="2780928"/>
              <a:ext cx="3048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Künstliche Intelligenz ändert alles</a:t>
              </a:r>
            </a:p>
            <a:p>
              <a:endParaRPr lang="de-D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6" name="Gruppieren 75"/>
          <p:cNvGrpSpPr/>
          <p:nvPr/>
        </p:nvGrpSpPr>
        <p:grpSpPr>
          <a:xfrm>
            <a:off x="5292080" y="4437112"/>
            <a:ext cx="3048000" cy="1015663"/>
            <a:chOff x="3923928" y="2780928"/>
            <a:chExt cx="3048000" cy="1015663"/>
          </a:xfrm>
        </p:grpSpPr>
        <p:pic>
          <p:nvPicPr>
            <p:cNvPr id="77" name="Grafik 7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78" name="Textfeld 77"/>
            <p:cNvSpPr txBox="1"/>
            <p:nvPr/>
          </p:nvSpPr>
          <p:spPr>
            <a:xfrm>
              <a:off x="3923928" y="2780928"/>
              <a:ext cx="3048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Die gesellschaftliche Entwicklung hinkt der Digitalisierung hinterher</a:t>
              </a:r>
            </a:p>
          </p:txBody>
        </p:sp>
      </p:grpSp>
      <p:sp>
        <p:nvSpPr>
          <p:cNvPr id="79" name="Textfeld 78"/>
          <p:cNvSpPr txBox="1"/>
          <p:nvPr/>
        </p:nvSpPr>
        <p:spPr>
          <a:xfrm>
            <a:off x="109685" y="4341234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Digitalisierung gleich Arbeitsplatzvernichtung?</a:t>
            </a:r>
          </a:p>
        </p:txBody>
      </p:sp>
      <p:grpSp>
        <p:nvGrpSpPr>
          <p:cNvPr id="80" name="Gruppieren 79"/>
          <p:cNvGrpSpPr/>
          <p:nvPr/>
        </p:nvGrpSpPr>
        <p:grpSpPr>
          <a:xfrm>
            <a:off x="3768080" y="2346472"/>
            <a:ext cx="3048000" cy="1154536"/>
            <a:chOff x="3923928" y="2780928"/>
            <a:chExt cx="3048000" cy="1015663"/>
          </a:xfrm>
        </p:grpSpPr>
        <p:pic>
          <p:nvPicPr>
            <p:cNvPr id="81" name="Grafik 8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82" name="Textfeld 81"/>
            <p:cNvSpPr txBox="1"/>
            <p:nvPr/>
          </p:nvSpPr>
          <p:spPr>
            <a:xfrm>
              <a:off x="3923928" y="2780928"/>
              <a:ext cx="3048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Organisatorische Aspekte sind entscheidend für Wissensnutzung</a:t>
              </a:r>
            </a:p>
          </p:txBody>
        </p:sp>
      </p:grpSp>
      <p:grpSp>
        <p:nvGrpSpPr>
          <p:cNvPr id="83" name="Gruppieren 82"/>
          <p:cNvGrpSpPr/>
          <p:nvPr/>
        </p:nvGrpSpPr>
        <p:grpSpPr>
          <a:xfrm>
            <a:off x="138316" y="2056993"/>
            <a:ext cx="4073644" cy="1015663"/>
            <a:chOff x="3923928" y="2780928"/>
            <a:chExt cx="3048000" cy="1015663"/>
          </a:xfrm>
        </p:grpSpPr>
        <p:pic>
          <p:nvPicPr>
            <p:cNvPr id="84" name="Grafik 8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85" name="Textfeld 84"/>
            <p:cNvSpPr txBox="1"/>
            <p:nvPr/>
          </p:nvSpPr>
          <p:spPr>
            <a:xfrm>
              <a:off x="3923928" y="2780928"/>
              <a:ext cx="3048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Robotik &amp; Automatisierung krempeln die Geschäftsprozesse um</a:t>
              </a:r>
            </a:p>
          </p:txBody>
        </p:sp>
      </p:grpSp>
      <p:grpSp>
        <p:nvGrpSpPr>
          <p:cNvPr id="86" name="Gruppieren 85"/>
          <p:cNvGrpSpPr/>
          <p:nvPr/>
        </p:nvGrpSpPr>
        <p:grpSpPr>
          <a:xfrm>
            <a:off x="6176392" y="3692495"/>
            <a:ext cx="3048000" cy="826588"/>
            <a:chOff x="3923928" y="2780928"/>
            <a:chExt cx="3048000" cy="876300"/>
          </a:xfrm>
        </p:grpSpPr>
        <p:pic>
          <p:nvPicPr>
            <p:cNvPr id="87" name="Grafik 8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88" name="Textfeld 87"/>
            <p:cNvSpPr txBox="1"/>
            <p:nvPr/>
          </p:nvSpPr>
          <p:spPr>
            <a:xfrm>
              <a:off x="3923928" y="2780928"/>
              <a:ext cx="3048000" cy="750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Was ist ein Mitarbeiter 4.0 – nur eine Ziffer?</a:t>
              </a:r>
            </a:p>
          </p:txBody>
        </p:sp>
      </p:grpSp>
      <p:grpSp>
        <p:nvGrpSpPr>
          <p:cNvPr id="89" name="Gruppieren 88"/>
          <p:cNvGrpSpPr/>
          <p:nvPr/>
        </p:nvGrpSpPr>
        <p:grpSpPr>
          <a:xfrm>
            <a:off x="1154004" y="4976189"/>
            <a:ext cx="3345987" cy="1015663"/>
            <a:chOff x="3923928" y="2780928"/>
            <a:chExt cx="3048000" cy="1015663"/>
          </a:xfrm>
        </p:grpSpPr>
        <p:pic>
          <p:nvPicPr>
            <p:cNvPr id="90" name="Grafik 8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91" name="Textfeld 90"/>
            <p:cNvSpPr txBox="1"/>
            <p:nvPr/>
          </p:nvSpPr>
          <p:spPr>
            <a:xfrm>
              <a:off x="3923928" y="2780928"/>
              <a:ext cx="3048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Bei der Digitalisierung geht es um Prozesse, nicht um Technik</a:t>
              </a:r>
            </a:p>
          </p:txBody>
        </p:sp>
      </p:grpSp>
      <p:sp>
        <p:nvSpPr>
          <p:cNvPr id="92" name="Textfeld 91"/>
          <p:cNvSpPr txBox="1"/>
          <p:nvPr/>
        </p:nvSpPr>
        <p:spPr>
          <a:xfrm>
            <a:off x="5769339" y="1529969"/>
            <a:ext cx="34681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 ganzheitliches Information Management erlaubt die Beherrschung der Information</a:t>
            </a:r>
          </a:p>
        </p:txBody>
      </p:sp>
      <p:grpSp>
        <p:nvGrpSpPr>
          <p:cNvPr id="93" name="Gruppieren 92"/>
          <p:cNvGrpSpPr/>
          <p:nvPr/>
        </p:nvGrpSpPr>
        <p:grpSpPr>
          <a:xfrm>
            <a:off x="2396480" y="3992860"/>
            <a:ext cx="3048000" cy="876300"/>
            <a:chOff x="3923928" y="2780928"/>
            <a:chExt cx="3048000" cy="876300"/>
          </a:xfrm>
        </p:grpSpPr>
        <p:pic>
          <p:nvPicPr>
            <p:cNvPr id="94" name="Grafik 9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95" name="Textfeld 94"/>
            <p:cNvSpPr txBox="1"/>
            <p:nvPr/>
          </p:nvSpPr>
          <p:spPr>
            <a:xfrm>
              <a:off x="3923928" y="2780928"/>
              <a:ext cx="304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Mobile, Apps &amp; Cloud sind nicht mehr wegzudenken</a:t>
              </a:r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3001157" y="1435502"/>
            <a:ext cx="2885660" cy="876300"/>
            <a:chOff x="3923928" y="2780928"/>
            <a:chExt cx="3048000" cy="876300"/>
          </a:xfrm>
        </p:grpSpPr>
        <p:pic>
          <p:nvPicPr>
            <p:cNvPr id="97" name="Grafik 9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98" name="Textfeld 97"/>
            <p:cNvSpPr txBox="1"/>
            <p:nvPr/>
          </p:nvSpPr>
          <p:spPr>
            <a:xfrm>
              <a:off x="3923928" y="2780928"/>
              <a:ext cx="304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Kann Information überhaupt „Smart“ sein?</a:t>
              </a:r>
            </a:p>
          </p:txBody>
        </p:sp>
      </p:grpSp>
      <p:grpSp>
        <p:nvGrpSpPr>
          <p:cNvPr id="99" name="Gruppieren 98"/>
          <p:cNvGrpSpPr/>
          <p:nvPr/>
        </p:nvGrpSpPr>
        <p:grpSpPr>
          <a:xfrm>
            <a:off x="5652119" y="836712"/>
            <a:ext cx="3508489" cy="789119"/>
            <a:chOff x="3923928" y="2780928"/>
            <a:chExt cx="3048000" cy="876300"/>
          </a:xfrm>
        </p:grpSpPr>
        <p:pic>
          <p:nvPicPr>
            <p:cNvPr id="100" name="Grafik 9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01" name="Textfeld 100"/>
            <p:cNvSpPr txBox="1"/>
            <p:nvPr/>
          </p:nvSpPr>
          <p:spPr>
            <a:xfrm>
              <a:off x="3923928" y="2780928"/>
              <a:ext cx="304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Man darf wieder von Wissensmanagement sprechen</a:t>
              </a:r>
            </a:p>
          </p:txBody>
        </p:sp>
      </p:grpSp>
      <p:grpSp>
        <p:nvGrpSpPr>
          <p:cNvPr id="102" name="Gruppieren 101"/>
          <p:cNvGrpSpPr/>
          <p:nvPr/>
        </p:nvGrpSpPr>
        <p:grpSpPr>
          <a:xfrm>
            <a:off x="138316" y="2976936"/>
            <a:ext cx="3048000" cy="403796"/>
            <a:chOff x="3923928" y="2780928"/>
            <a:chExt cx="3048000" cy="876300"/>
          </a:xfrm>
        </p:grpSpPr>
        <p:pic>
          <p:nvPicPr>
            <p:cNvPr id="103" name="Grafik 10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04" name="Textfeld 103"/>
            <p:cNvSpPr txBox="1"/>
            <p:nvPr/>
          </p:nvSpPr>
          <p:spPr>
            <a:xfrm>
              <a:off x="3923928" y="2780928"/>
              <a:ext cx="3048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Tradition versus </a:t>
              </a:r>
              <a:r>
                <a:rPr lang="de-DE" sz="20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Disruption</a:t>
              </a:r>
              <a:endParaRPr lang="de-D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5" name="Gruppieren 104"/>
          <p:cNvGrpSpPr/>
          <p:nvPr/>
        </p:nvGrpSpPr>
        <p:grpSpPr>
          <a:xfrm>
            <a:off x="323528" y="5661248"/>
            <a:ext cx="3528392" cy="1015663"/>
            <a:chOff x="3923928" y="2780928"/>
            <a:chExt cx="3048000" cy="1015663"/>
          </a:xfrm>
        </p:grpSpPr>
        <p:pic>
          <p:nvPicPr>
            <p:cNvPr id="106" name="Grafik 10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07" name="Textfeld 106"/>
            <p:cNvSpPr txBox="1"/>
            <p:nvPr/>
          </p:nvSpPr>
          <p:spPr>
            <a:xfrm>
              <a:off x="3923928" y="2780928"/>
              <a:ext cx="3048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Digitaler Darwinismus – Maßstab für unser Handeln?</a:t>
              </a:r>
            </a:p>
          </p:txBody>
        </p:sp>
      </p:grpSp>
      <p:grpSp>
        <p:nvGrpSpPr>
          <p:cNvPr id="108" name="Gruppieren 107"/>
          <p:cNvGrpSpPr/>
          <p:nvPr/>
        </p:nvGrpSpPr>
        <p:grpSpPr>
          <a:xfrm>
            <a:off x="429198" y="3316616"/>
            <a:ext cx="4286818" cy="707886"/>
            <a:chOff x="3923928" y="2780928"/>
            <a:chExt cx="3048000" cy="902641"/>
          </a:xfrm>
        </p:grpSpPr>
        <p:pic>
          <p:nvPicPr>
            <p:cNvPr id="109" name="Grafik 10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10" name="Textfeld 109"/>
            <p:cNvSpPr txBox="1"/>
            <p:nvPr/>
          </p:nvSpPr>
          <p:spPr>
            <a:xfrm>
              <a:off x="3923928" y="2780928"/>
              <a:ext cx="3048000" cy="902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Integration aller Anwendungen ist der Schlüssel für Digitalisierung</a:t>
              </a:r>
            </a:p>
          </p:txBody>
        </p:sp>
      </p:grpSp>
      <p:grpSp>
        <p:nvGrpSpPr>
          <p:cNvPr id="111" name="Gruppieren 110"/>
          <p:cNvGrpSpPr/>
          <p:nvPr/>
        </p:nvGrpSpPr>
        <p:grpSpPr>
          <a:xfrm>
            <a:off x="3865090" y="5335701"/>
            <a:ext cx="3048000" cy="876300"/>
            <a:chOff x="3923928" y="2780928"/>
            <a:chExt cx="3048000" cy="876300"/>
          </a:xfrm>
        </p:grpSpPr>
        <p:pic>
          <p:nvPicPr>
            <p:cNvPr id="112" name="Grafik 1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13" name="Textfeld 112"/>
            <p:cNvSpPr txBox="1"/>
            <p:nvPr/>
          </p:nvSpPr>
          <p:spPr>
            <a:xfrm>
              <a:off x="3923928" y="2780928"/>
              <a:ext cx="304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Industrie 4.0 – ein untaugliches Schlagwort?</a:t>
              </a:r>
            </a:p>
          </p:txBody>
        </p:sp>
      </p:grpSp>
      <p:sp>
        <p:nvSpPr>
          <p:cNvPr id="114" name="Textfeld 113"/>
          <p:cNvSpPr txBox="1"/>
          <p:nvPr/>
        </p:nvSpPr>
        <p:spPr>
          <a:xfrm>
            <a:off x="2606808" y="844690"/>
            <a:ext cx="3508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Analytics schaffen – zu viel - Transparenz</a:t>
            </a:r>
          </a:p>
        </p:txBody>
      </p:sp>
      <p:sp>
        <p:nvSpPr>
          <p:cNvPr id="115" name="Textfeld 114"/>
          <p:cNvSpPr txBox="1"/>
          <p:nvPr/>
        </p:nvSpPr>
        <p:spPr>
          <a:xfrm>
            <a:off x="6317724" y="2649624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Welche Rolle spielt der CIO? Ist der CDO nicht schon wichtiger?</a:t>
            </a:r>
          </a:p>
        </p:txBody>
      </p:sp>
      <p:grpSp>
        <p:nvGrpSpPr>
          <p:cNvPr id="116" name="Gruppieren 115"/>
          <p:cNvGrpSpPr/>
          <p:nvPr/>
        </p:nvGrpSpPr>
        <p:grpSpPr>
          <a:xfrm>
            <a:off x="5196720" y="5950729"/>
            <a:ext cx="3963888" cy="726182"/>
            <a:chOff x="3923928" y="2780928"/>
            <a:chExt cx="3048000" cy="876300"/>
          </a:xfrm>
        </p:grpSpPr>
        <p:pic>
          <p:nvPicPr>
            <p:cNvPr id="117" name="Grafik 1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18" name="Textfeld 117"/>
            <p:cNvSpPr txBox="1"/>
            <p:nvPr/>
          </p:nvSpPr>
          <p:spPr>
            <a:xfrm>
              <a:off x="3923928" y="2780928"/>
              <a:ext cx="304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Nicht nur Technologien, </a:t>
              </a:r>
              <a:b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sondern Lebenswelten ändern sich</a:t>
              </a:r>
            </a:p>
          </p:txBody>
        </p:sp>
      </p:grpSp>
      <p:grpSp>
        <p:nvGrpSpPr>
          <p:cNvPr id="119" name="Gruppieren 118"/>
          <p:cNvGrpSpPr/>
          <p:nvPr/>
        </p:nvGrpSpPr>
        <p:grpSpPr>
          <a:xfrm>
            <a:off x="3634609" y="3313243"/>
            <a:ext cx="3468191" cy="876300"/>
            <a:chOff x="3923928" y="2780928"/>
            <a:chExt cx="3048000" cy="876300"/>
          </a:xfrm>
        </p:grpSpPr>
        <p:pic>
          <p:nvPicPr>
            <p:cNvPr id="120" name="Grafik 1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21" name="Textfeld 120"/>
            <p:cNvSpPr txBox="1"/>
            <p:nvPr/>
          </p:nvSpPr>
          <p:spPr>
            <a:xfrm>
              <a:off x="3923928" y="2780928"/>
              <a:ext cx="304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Spielt Enterprise Content Management noch eine Rolle?</a:t>
              </a:r>
            </a:p>
          </p:txBody>
        </p:sp>
      </p:grpSp>
      <p:grpSp>
        <p:nvGrpSpPr>
          <p:cNvPr id="122" name="Gruppieren 121"/>
          <p:cNvGrpSpPr/>
          <p:nvPr/>
        </p:nvGrpSpPr>
        <p:grpSpPr>
          <a:xfrm>
            <a:off x="2826997" y="6090091"/>
            <a:ext cx="3218750" cy="806969"/>
            <a:chOff x="3912108" y="2780928"/>
            <a:chExt cx="3218750" cy="1332942"/>
          </a:xfrm>
        </p:grpSpPr>
        <p:pic>
          <p:nvPicPr>
            <p:cNvPr id="123" name="Grafik 1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24" name="Textfeld 123"/>
            <p:cNvSpPr txBox="1"/>
            <p:nvPr/>
          </p:nvSpPr>
          <p:spPr>
            <a:xfrm>
              <a:off x="3912108" y="2944592"/>
              <a:ext cx="3218750" cy="11692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Von 2.0 zu 4.0 – und dann?</a:t>
              </a:r>
            </a:p>
            <a:p>
              <a:endParaRPr lang="de-D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5" name="Gruppieren 124"/>
          <p:cNvGrpSpPr/>
          <p:nvPr/>
        </p:nvGrpSpPr>
        <p:grpSpPr>
          <a:xfrm>
            <a:off x="7587189" y="5349582"/>
            <a:ext cx="1544980" cy="345949"/>
            <a:chOff x="3923928" y="2780928"/>
            <a:chExt cx="3048000" cy="876300"/>
          </a:xfrm>
        </p:grpSpPr>
        <p:pic>
          <p:nvPicPr>
            <p:cNvPr id="126" name="Grafik 12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27" name="Textfeld 126"/>
            <p:cNvSpPr txBox="1"/>
            <p:nvPr/>
          </p:nvSpPr>
          <p:spPr>
            <a:xfrm>
              <a:off x="3923928" y="2780928"/>
              <a:ext cx="3048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ECM &amp; EIM</a:t>
              </a:r>
            </a:p>
          </p:txBody>
        </p:sp>
      </p:grpSp>
      <p:grpSp>
        <p:nvGrpSpPr>
          <p:cNvPr id="128" name="Gruppieren 127"/>
          <p:cNvGrpSpPr/>
          <p:nvPr/>
        </p:nvGrpSpPr>
        <p:grpSpPr>
          <a:xfrm>
            <a:off x="2959724" y="3045627"/>
            <a:ext cx="3216668" cy="2290073"/>
            <a:chOff x="3923928" y="2780928"/>
            <a:chExt cx="3411475" cy="1276051"/>
          </a:xfrm>
        </p:grpSpPr>
        <p:pic>
          <p:nvPicPr>
            <p:cNvPr id="129" name="Grafik 12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23928" y="2780928"/>
              <a:ext cx="3048000" cy="876300"/>
            </a:xfrm>
            <a:prstGeom prst="rect">
              <a:avLst/>
            </a:prstGeom>
          </p:spPr>
        </p:pic>
        <p:sp>
          <p:nvSpPr>
            <p:cNvPr id="130" name="Textfeld 129"/>
            <p:cNvSpPr txBox="1"/>
            <p:nvPr/>
          </p:nvSpPr>
          <p:spPr>
            <a:xfrm>
              <a:off x="3923928" y="2780928"/>
              <a:ext cx="3411475" cy="12760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6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Smartes Information Management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89766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92" grpId="0"/>
      <p:bldP spid="114" grpId="0"/>
      <p:bldP spid="1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pieren 27"/>
          <p:cNvGrpSpPr/>
          <p:nvPr/>
        </p:nvGrpSpPr>
        <p:grpSpPr>
          <a:xfrm>
            <a:off x="260489" y="3553113"/>
            <a:ext cx="1224000" cy="1460063"/>
            <a:chOff x="179177" y="4362906"/>
            <a:chExt cx="1307864" cy="1460063"/>
          </a:xfrm>
          <a:solidFill>
            <a:srgbClr val="FFFF00"/>
          </a:solidFill>
        </p:grpSpPr>
        <p:sp>
          <p:nvSpPr>
            <p:cNvPr id="29" name="Rectangle 5"/>
            <p:cNvSpPr>
              <a:spLocks noChangeArrowheads="1"/>
            </p:cNvSpPr>
            <p:nvPr/>
          </p:nvSpPr>
          <p:spPr bwMode="auto">
            <a:xfrm>
              <a:off x="179177" y="4362906"/>
              <a:ext cx="1307864" cy="47355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400" dirty="0"/>
                <a:t>Harald </a:t>
              </a:r>
            </a:p>
            <a:p>
              <a:pPr algn="ctr"/>
              <a:r>
                <a:rPr lang="de-DE" sz="1400" b="1" dirty="0"/>
                <a:t>Huber</a:t>
              </a:r>
            </a:p>
          </p:txBody>
        </p:sp>
        <p:sp>
          <p:nvSpPr>
            <p:cNvPr id="30" name="Rectangle 7"/>
            <p:cNvSpPr>
              <a:spLocks noChangeArrowheads="1"/>
            </p:cNvSpPr>
            <p:nvPr/>
          </p:nvSpPr>
          <p:spPr bwMode="auto">
            <a:xfrm>
              <a:off x="179177" y="4836458"/>
              <a:ext cx="1307864" cy="43033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dirty="0"/>
                <a:t>Geschäftsführer</a:t>
              </a:r>
            </a:p>
          </p:txBody>
        </p:sp>
        <p:sp>
          <p:nvSpPr>
            <p:cNvPr id="31" name="Rectangle 7"/>
            <p:cNvSpPr>
              <a:spLocks noChangeArrowheads="1"/>
            </p:cNvSpPr>
            <p:nvPr/>
          </p:nvSpPr>
          <p:spPr bwMode="auto">
            <a:xfrm>
              <a:off x="179177" y="5263852"/>
              <a:ext cx="1307864" cy="37354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b="1" dirty="0"/>
                <a:t>USU</a:t>
              </a:r>
            </a:p>
          </p:txBody>
        </p:sp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179177" y="5634461"/>
              <a:ext cx="1307864" cy="18850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700" dirty="0"/>
                <a:t>www.usu.de</a:t>
              </a:r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1646666" y="3548599"/>
            <a:ext cx="1224000" cy="1464577"/>
            <a:chOff x="179177" y="4362906"/>
            <a:chExt cx="1307864" cy="1464577"/>
          </a:xfrm>
          <a:solidFill>
            <a:srgbClr val="FFFF00"/>
          </a:solidFill>
        </p:grpSpPr>
        <p:sp>
          <p:nvSpPr>
            <p:cNvPr id="34" name="Rectangle 5"/>
            <p:cNvSpPr>
              <a:spLocks noChangeArrowheads="1"/>
            </p:cNvSpPr>
            <p:nvPr/>
          </p:nvSpPr>
          <p:spPr bwMode="auto">
            <a:xfrm>
              <a:off x="179177" y="4362906"/>
              <a:ext cx="1307864" cy="47806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400" dirty="0"/>
                <a:t>Andreas </a:t>
              </a:r>
            </a:p>
            <a:p>
              <a:pPr algn="ctr"/>
              <a:r>
                <a:rPr lang="de-DE" sz="1400" b="1" dirty="0"/>
                <a:t>Klug</a:t>
              </a:r>
            </a:p>
          </p:txBody>
        </p:sp>
        <p:sp>
          <p:nvSpPr>
            <p:cNvPr id="35" name="Rectangle 7"/>
            <p:cNvSpPr>
              <a:spLocks noChangeArrowheads="1"/>
            </p:cNvSpPr>
            <p:nvPr/>
          </p:nvSpPr>
          <p:spPr bwMode="auto">
            <a:xfrm>
              <a:off x="179177" y="4840972"/>
              <a:ext cx="1307864" cy="43033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dirty="0"/>
                <a:t>CMO</a:t>
              </a:r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179177" y="5268366"/>
              <a:ext cx="1307864" cy="37354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b="1" dirty="0"/>
                <a:t>ITyX</a:t>
              </a:r>
            </a:p>
          </p:txBody>
        </p:sp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179177" y="5638975"/>
              <a:ext cx="1307864" cy="18850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700" dirty="0"/>
                <a:t>www.ityx.de</a:t>
              </a:r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3029150" y="3548599"/>
            <a:ext cx="1224000" cy="1464577"/>
            <a:chOff x="179177" y="4362906"/>
            <a:chExt cx="1307864" cy="1464577"/>
          </a:xfrm>
          <a:solidFill>
            <a:srgbClr val="FFFF00"/>
          </a:solidFill>
        </p:grpSpPr>
        <p:sp>
          <p:nvSpPr>
            <p:cNvPr id="39" name="Rectangle 5"/>
            <p:cNvSpPr>
              <a:spLocks noChangeArrowheads="1"/>
            </p:cNvSpPr>
            <p:nvPr/>
          </p:nvSpPr>
          <p:spPr bwMode="auto">
            <a:xfrm>
              <a:off x="179177" y="4362906"/>
              <a:ext cx="1307864" cy="47806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400" dirty="0"/>
                <a:t>Thomas</a:t>
              </a:r>
            </a:p>
            <a:p>
              <a:pPr algn="ctr"/>
              <a:r>
                <a:rPr lang="de-DE" sz="1400" b="1" dirty="0" err="1"/>
                <a:t>Kuckelkorn</a:t>
              </a:r>
              <a:endParaRPr lang="de-DE" sz="1400" b="1" dirty="0"/>
            </a:p>
          </p:txBody>
        </p:sp>
        <p:sp>
          <p:nvSpPr>
            <p:cNvPr id="40" name="Rectangle 7"/>
            <p:cNvSpPr>
              <a:spLocks noChangeArrowheads="1"/>
            </p:cNvSpPr>
            <p:nvPr/>
          </p:nvSpPr>
          <p:spPr bwMode="auto">
            <a:xfrm>
              <a:off x="179177" y="4840972"/>
              <a:ext cx="1307864" cy="43033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dirty="0"/>
                <a:t>Manager PR &amp; Kommunikation</a:t>
              </a:r>
            </a:p>
          </p:txBody>
        </p:sp>
        <p:sp>
          <p:nvSpPr>
            <p:cNvPr id="41" name="Rectangle 7"/>
            <p:cNvSpPr>
              <a:spLocks noChangeArrowheads="1"/>
            </p:cNvSpPr>
            <p:nvPr/>
          </p:nvSpPr>
          <p:spPr bwMode="auto">
            <a:xfrm>
              <a:off x="179177" y="5268366"/>
              <a:ext cx="1307864" cy="37354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b="1" dirty="0"/>
                <a:t>BCT Deutschland</a:t>
              </a:r>
            </a:p>
          </p:txBody>
        </p:sp>
        <p:sp>
          <p:nvSpPr>
            <p:cNvPr id="42" name="Rectangle 7"/>
            <p:cNvSpPr>
              <a:spLocks noChangeArrowheads="1"/>
            </p:cNvSpPr>
            <p:nvPr/>
          </p:nvSpPr>
          <p:spPr bwMode="auto">
            <a:xfrm>
              <a:off x="179177" y="5638975"/>
              <a:ext cx="1307864" cy="18850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700" dirty="0"/>
                <a:t>www.bctsoftware.com</a:t>
              </a:r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4417965" y="3548599"/>
            <a:ext cx="1224000" cy="1464577"/>
            <a:chOff x="179177" y="4362906"/>
            <a:chExt cx="1307864" cy="1464577"/>
          </a:xfrm>
          <a:solidFill>
            <a:srgbClr val="FFFF00"/>
          </a:solidFill>
        </p:grpSpPr>
        <p:sp>
          <p:nvSpPr>
            <p:cNvPr id="44" name="Rectangle 5"/>
            <p:cNvSpPr>
              <a:spLocks noChangeArrowheads="1"/>
            </p:cNvSpPr>
            <p:nvPr/>
          </p:nvSpPr>
          <p:spPr bwMode="auto">
            <a:xfrm>
              <a:off x="179177" y="4362906"/>
              <a:ext cx="1307864" cy="47806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400" dirty="0"/>
                <a:t>Peter </a:t>
              </a:r>
            </a:p>
            <a:p>
              <a:pPr algn="ctr"/>
              <a:r>
                <a:rPr lang="de-DE" sz="1400" b="1" dirty="0"/>
                <a:t>Schnauz</a:t>
              </a:r>
            </a:p>
          </p:txBody>
        </p:sp>
        <p:sp>
          <p:nvSpPr>
            <p:cNvPr id="45" name="Rectangle 7"/>
            <p:cNvSpPr>
              <a:spLocks noChangeArrowheads="1"/>
            </p:cNvSpPr>
            <p:nvPr/>
          </p:nvSpPr>
          <p:spPr bwMode="auto">
            <a:xfrm>
              <a:off x="179177" y="4840972"/>
              <a:ext cx="1307864" cy="43033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dirty="0"/>
                <a:t>Geschäftsführer</a:t>
              </a:r>
            </a:p>
          </p:txBody>
        </p:sp>
        <p:sp>
          <p:nvSpPr>
            <p:cNvPr id="46" name="Rectangle 7"/>
            <p:cNvSpPr>
              <a:spLocks noChangeArrowheads="1"/>
            </p:cNvSpPr>
            <p:nvPr/>
          </p:nvSpPr>
          <p:spPr bwMode="auto">
            <a:xfrm>
              <a:off x="179177" y="5268366"/>
              <a:ext cx="1307864" cy="37354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b="1" dirty="0"/>
                <a:t>InoTec</a:t>
              </a: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79177" y="5638975"/>
              <a:ext cx="1307864" cy="18850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700" dirty="0"/>
                <a:t>www.inotec.eu</a:t>
              </a:r>
            </a:p>
          </p:txBody>
        </p:sp>
      </p:grpSp>
      <p:grpSp>
        <p:nvGrpSpPr>
          <p:cNvPr id="48" name="Gruppieren 47"/>
          <p:cNvGrpSpPr/>
          <p:nvPr/>
        </p:nvGrpSpPr>
        <p:grpSpPr>
          <a:xfrm>
            <a:off x="5813111" y="3548599"/>
            <a:ext cx="1224000" cy="1464577"/>
            <a:chOff x="179177" y="4362906"/>
            <a:chExt cx="1307864" cy="1464577"/>
          </a:xfrm>
          <a:solidFill>
            <a:srgbClr val="FFFF00"/>
          </a:solidFill>
        </p:grpSpPr>
        <p:sp>
          <p:nvSpPr>
            <p:cNvPr id="49" name="Rectangle 5"/>
            <p:cNvSpPr>
              <a:spLocks noChangeArrowheads="1"/>
            </p:cNvSpPr>
            <p:nvPr/>
          </p:nvSpPr>
          <p:spPr bwMode="auto">
            <a:xfrm>
              <a:off x="179177" y="4362906"/>
              <a:ext cx="1307864" cy="47806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400" dirty="0"/>
                <a:t>Jan Thijs</a:t>
              </a:r>
              <a:r>
                <a:rPr lang="de-DE" sz="1400" b="1" dirty="0"/>
                <a:t> van </a:t>
              </a:r>
              <a:r>
                <a:rPr lang="de-DE" sz="1400" b="1" dirty="0" err="1"/>
                <a:t>Wijngaarden</a:t>
              </a:r>
              <a:endParaRPr lang="de-DE" sz="1400" b="1" dirty="0"/>
            </a:p>
          </p:txBody>
        </p:sp>
        <p:sp>
          <p:nvSpPr>
            <p:cNvPr id="50" name="Rectangle 7"/>
            <p:cNvSpPr>
              <a:spLocks noChangeArrowheads="1"/>
            </p:cNvSpPr>
            <p:nvPr/>
          </p:nvSpPr>
          <p:spPr bwMode="auto">
            <a:xfrm>
              <a:off x="179177" y="4840972"/>
              <a:ext cx="1307864" cy="43033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dirty="0"/>
                <a:t>Channel Manager</a:t>
              </a:r>
            </a:p>
          </p:txBody>
        </p:sp>
        <p:sp>
          <p:nvSpPr>
            <p:cNvPr id="51" name="Rectangle 7"/>
            <p:cNvSpPr>
              <a:spLocks noChangeArrowheads="1"/>
            </p:cNvSpPr>
            <p:nvPr/>
          </p:nvSpPr>
          <p:spPr bwMode="auto">
            <a:xfrm>
              <a:off x="179177" y="5268366"/>
              <a:ext cx="1307864" cy="37354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b="1" dirty="0"/>
                <a:t>M-Files</a:t>
              </a:r>
            </a:p>
          </p:txBody>
        </p: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179177" y="5638975"/>
              <a:ext cx="1307864" cy="18850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700" dirty="0"/>
                <a:t>www.m-files.de</a:t>
              </a:r>
            </a:p>
          </p:txBody>
        </p:sp>
      </p:grpSp>
      <p:grpSp>
        <p:nvGrpSpPr>
          <p:cNvPr id="53" name="Gruppieren 52"/>
          <p:cNvGrpSpPr/>
          <p:nvPr/>
        </p:nvGrpSpPr>
        <p:grpSpPr>
          <a:xfrm>
            <a:off x="7596471" y="3548599"/>
            <a:ext cx="1224000" cy="1464577"/>
            <a:chOff x="179177" y="4362906"/>
            <a:chExt cx="1307864" cy="1464577"/>
          </a:xfrm>
          <a:solidFill>
            <a:srgbClr val="FFFF00"/>
          </a:solidFill>
        </p:grpSpPr>
        <p:sp>
          <p:nvSpPr>
            <p:cNvPr id="54" name="Rectangle 5"/>
            <p:cNvSpPr>
              <a:spLocks noChangeArrowheads="1"/>
            </p:cNvSpPr>
            <p:nvPr/>
          </p:nvSpPr>
          <p:spPr bwMode="auto">
            <a:xfrm>
              <a:off x="179177" y="4362906"/>
              <a:ext cx="1307864" cy="47806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400" dirty="0"/>
                <a:t>Ulrich</a:t>
              </a:r>
            </a:p>
            <a:p>
              <a:pPr algn="ctr"/>
              <a:r>
                <a:rPr lang="de-DE" sz="1400" b="1" dirty="0"/>
                <a:t>Kampffmeyer</a:t>
              </a:r>
            </a:p>
          </p:txBody>
        </p:sp>
        <p:sp>
          <p:nvSpPr>
            <p:cNvPr id="55" name="Rectangle 7"/>
            <p:cNvSpPr>
              <a:spLocks noChangeArrowheads="1"/>
            </p:cNvSpPr>
            <p:nvPr/>
          </p:nvSpPr>
          <p:spPr bwMode="auto">
            <a:xfrm>
              <a:off x="179177" y="4840972"/>
              <a:ext cx="1307864" cy="43033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dirty="0"/>
                <a:t>Geschäftsführer</a:t>
              </a:r>
            </a:p>
          </p:txBody>
        </p:sp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179177" y="5268366"/>
              <a:ext cx="1307864" cy="37354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1000" b="1" dirty="0"/>
                <a:t>PROJECT CONSULT</a:t>
              </a:r>
            </a:p>
          </p:txBody>
        </p:sp>
        <p:sp>
          <p:nvSpPr>
            <p:cNvPr id="57" name="Rectangle 7"/>
            <p:cNvSpPr>
              <a:spLocks noChangeArrowheads="1"/>
            </p:cNvSpPr>
            <p:nvPr/>
          </p:nvSpPr>
          <p:spPr bwMode="auto">
            <a:xfrm>
              <a:off x="179177" y="5638975"/>
              <a:ext cx="1307864" cy="18850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DDDDDD"/>
              </a:solidFill>
              <a:miter lim="800000"/>
              <a:headEnd/>
              <a:tailEnd/>
            </a:ln>
            <a:effectLst/>
          </p:spPr>
          <p:txBody>
            <a:bodyPr anchor="ctr" anchorCtr="0"/>
            <a:lstStyle/>
            <a:p>
              <a:pPr algn="ctr"/>
              <a:r>
                <a:rPr lang="de-DE" sz="700" dirty="0"/>
                <a:t>www.project-consult.com</a:t>
              </a:r>
            </a:p>
          </p:txBody>
        </p:sp>
      </p:grpSp>
      <p:pic>
        <p:nvPicPr>
          <p:cNvPr id="58" name="Grafik 5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51" t="35220" r="30229" b="7552"/>
          <a:stretch/>
        </p:blipFill>
        <p:spPr>
          <a:xfrm>
            <a:off x="4412457" y="1986583"/>
            <a:ext cx="1233488" cy="1548172"/>
          </a:xfrm>
          <a:prstGeom prst="rect">
            <a:avLst/>
          </a:prstGeom>
        </p:spPr>
      </p:pic>
      <p:pic>
        <p:nvPicPr>
          <p:cNvPr id="60" name="Grafik 5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06" r="18175"/>
          <a:stretch/>
        </p:blipFill>
        <p:spPr>
          <a:xfrm>
            <a:off x="260350" y="1986583"/>
            <a:ext cx="1231900" cy="1548172"/>
          </a:xfrm>
          <a:prstGeom prst="rect">
            <a:avLst/>
          </a:prstGeom>
        </p:spPr>
      </p:pic>
      <p:pic>
        <p:nvPicPr>
          <p:cNvPr id="63" name="Grafik 6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6" t="20353" r="26812" b="9838"/>
          <a:stretch/>
        </p:blipFill>
        <p:spPr>
          <a:xfrm>
            <a:off x="5807823" y="1985211"/>
            <a:ext cx="1234576" cy="1549055"/>
          </a:xfrm>
          <a:prstGeom prst="rect">
            <a:avLst/>
          </a:prstGeom>
        </p:spPr>
      </p:pic>
      <p:grpSp>
        <p:nvGrpSpPr>
          <p:cNvPr id="59" name="Gruppieren 58"/>
          <p:cNvGrpSpPr/>
          <p:nvPr/>
        </p:nvGrpSpPr>
        <p:grpSpPr>
          <a:xfrm>
            <a:off x="949614" y="5373216"/>
            <a:ext cx="7244772" cy="857250"/>
            <a:chOff x="899592" y="421780"/>
            <a:chExt cx="7244772" cy="857250"/>
          </a:xfrm>
        </p:grpSpPr>
        <p:pic>
          <p:nvPicPr>
            <p:cNvPr id="66" name="Grafik 6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9952" y="421780"/>
              <a:ext cx="4004412" cy="857250"/>
            </a:xfrm>
            <a:prstGeom prst="rect">
              <a:avLst/>
            </a:prstGeom>
          </p:spPr>
        </p:pic>
        <p:pic>
          <p:nvPicPr>
            <p:cNvPr id="67" name="Grafik 6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21780"/>
              <a:ext cx="2590800" cy="857250"/>
            </a:xfrm>
            <a:prstGeom prst="rect">
              <a:avLst/>
            </a:prstGeom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17" t="18895" r="36513" b="44040"/>
          <a:stretch/>
        </p:blipFill>
        <p:spPr>
          <a:xfrm>
            <a:off x="3024189" y="1986583"/>
            <a:ext cx="1233486" cy="1547683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01" t="12570" r="50000" b="36599"/>
          <a:stretch/>
        </p:blipFill>
        <p:spPr>
          <a:xfrm>
            <a:off x="7596470" y="1986583"/>
            <a:ext cx="1230030" cy="1547683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54128" y="1984602"/>
            <a:ext cx="1215279" cy="154293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0" y="-44061"/>
            <a:ext cx="9144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Panelisten</a:t>
            </a:r>
            <a:endParaRPr lang="de-DE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SMART INFORMATION</a:t>
            </a:r>
          </a:p>
        </p:txBody>
      </p:sp>
    </p:spTree>
    <p:extLst>
      <p:ext uri="{BB962C8B-B14F-4D97-AF65-F5344CB8AC3E}">
        <p14:creationId xmlns:p14="http://schemas.microsoft.com/office/powerpoint/2010/main" val="41630940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-468560" y="3159180"/>
            <a:ext cx="10081120" cy="1656184"/>
          </a:xfrm>
        </p:spPr>
        <p:txBody>
          <a:bodyPr/>
          <a:lstStyle/>
          <a:p>
            <a:r>
              <a:rPr lang="de-DE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Innovation</a:t>
            </a:r>
            <a:r>
              <a:rPr lang="de-DE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 </a:t>
            </a:r>
            <a:br>
              <a:rPr lang="de-DE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8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Always</a:t>
            </a:r>
            <a:r>
              <a:rPr lang="de-DE" sz="8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</a:t>
            </a:r>
            <a:r>
              <a:rPr lang="de-DE" sz="8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look</a:t>
            </a:r>
            <a:r>
              <a:rPr lang="de-DE" sz="8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on </a:t>
            </a:r>
            <a:r>
              <a:rPr lang="de-DE" sz="8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the</a:t>
            </a:r>
            <a:r>
              <a:rPr lang="de-DE" sz="8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</a:t>
            </a:r>
            <a:br>
              <a:rPr lang="de-DE" sz="8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</a:br>
            <a:r>
              <a:rPr lang="de-DE" sz="8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Bright Side </a:t>
            </a:r>
            <a:r>
              <a:rPr lang="de-DE" sz="8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of</a:t>
            </a:r>
            <a:r>
              <a:rPr lang="de-DE" sz="8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Life ...</a:t>
            </a:r>
            <a:br>
              <a:rPr lang="de-DE" sz="8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</a:br>
            <a:endParaRPr lang="de-DE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683568" y="4874356"/>
            <a:ext cx="7776864" cy="1296144"/>
          </a:xfrm>
        </p:spPr>
        <p:txBody>
          <a:bodyPr>
            <a:normAutofit/>
          </a:bodyPr>
          <a:lstStyle/>
          <a:p>
            <a:r>
              <a:rPr lang="de-DE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Weiter geht es mit Reinhard Karger und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036"/>
          <a:stretch/>
        </p:blipFill>
        <p:spPr>
          <a:xfrm>
            <a:off x="0" y="0"/>
            <a:ext cx="9144000" cy="1700810"/>
          </a:xfrm>
          <a:prstGeom prst="rect">
            <a:avLst/>
          </a:prstGeom>
        </p:spPr>
      </p:pic>
      <p:grpSp>
        <p:nvGrpSpPr>
          <p:cNvPr id="7" name="Gruppieren 6"/>
          <p:cNvGrpSpPr/>
          <p:nvPr/>
        </p:nvGrpSpPr>
        <p:grpSpPr>
          <a:xfrm>
            <a:off x="949614" y="444093"/>
            <a:ext cx="7244772" cy="857250"/>
            <a:chOff x="899592" y="421780"/>
            <a:chExt cx="7244772" cy="857250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9952" y="421780"/>
              <a:ext cx="4004412" cy="857250"/>
            </a:xfrm>
            <a:prstGeom prst="rect">
              <a:avLst/>
            </a:prstGeom>
          </p:spPr>
        </p:pic>
        <p:pic>
          <p:nvPicPr>
            <p:cNvPr id="2" name="Grafik 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421780"/>
              <a:ext cx="2590800" cy="857250"/>
            </a:xfrm>
            <a:prstGeom prst="rect">
              <a:avLst/>
            </a:prstGeom>
          </p:spPr>
        </p:pic>
      </p:grpSp>
      <p:sp>
        <p:nvSpPr>
          <p:cNvPr id="8" name="Rechteck 7"/>
          <p:cNvSpPr/>
          <p:nvPr/>
        </p:nvSpPr>
        <p:spPr>
          <a:xfrm>
            <a:off x="1341652" y="5306404"/>
            <a:ext cx="683078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SMART INNOVATION</a:t>
            </a:r>
          </a:p>
        </p:txBody>
      </p:sp>
    </p:spTree>
    <p:extLst>
      <p:ext uri="{BB962C8B-B14F-4D97-AF65-F5344CB8AC3E}">
        <p14:creationId xmlns:p14="http://schemas.microsoft.com/office/powerpoint/2010/main" val="6270082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genda Master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Agenda Master</Template>
  <TotalTime>0</TotalTime>
  <Words>283</Words>
  <Application>Microsoft Office PowerPoint</Application>
  <PresentationFormat>Bildschirmpräsentation (4:3)</PresentationFormat>
  <Paragraphs>79</Paragraphs>
  <Slides>7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Brush Script MT</vt:lpstr>
      <vt:lpstr>Calibri</vt:lpstr>
      <vt:lpstr>Agenda Master</vt:lpstr>
      <vt:lpstr>PowerPoint-Präsentation</vt:lpstr>
      <vt:lpstr>Innovation Talk  Smart I*I*T</vt:lpstr>
      <vt:lpstr>SMART I*I*T</vt:lpstr>
      <vt:lpstr>SMART INFORMATION Moderation: Dr. Ulrich Kampffmeyer </vt:lpstr>
      <vt:lpstr>Thesen &amp; Temperamente</vt:lpstr>
      <vt:lpstr>PowerPoint-Präsentation</vt:lpstr>
      <vt:lpstr>Innovation Talk  Always look on the  Bright Side of Life ...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Management</dc:title>
  <dc:creator>Tilman Mielsch</dc:creator>
  <cp:lastModifiedBy>Ulrich Kampffmeyer</cp:lastModifiedBy>
  <cp:revision>213</cp:revision>
  <cp:lastPrinted>2016-01-29T12:24:36Z</cp:lastPrinted>
  <dcterms:created xsi:type="dcterms:W3CDTF">2016-01-18T17:02:52Z</dcterms:created>
  <dcterms:modified xsi:type="dcterms:W3CDTF">2016-10-04T20:28:14Z</dcterms:modified>
</cp:coreProperties>
</file>