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0" r:id="rId2"/>
    <p:sldId id="298" r:id="rId3"/>
    <p:sldId id="292" r:id="rId4"/>
    <p:sldId id="296" r:id="rId5"/>
    <p:sldId id="297" r:id="rId6"/>
    <p:sldId id="300" r:id="rId7"/>
    <p:sldId id="295" r:id="rId8"/>
    <p:sldId id="299" r:id="rId9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  <a:srgbClr val="00FF00"/>
    <a:srgbClr val="E3AC9B"/>
    <a:srgbClr val="006600"/>
    <a:srgbClr val="008000"/>
    <a:srgbClr val="FFFF66"/>
    <a:srgbClr val="800000"/>
    <a:srgbClr val="CC3300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81" autoAdjust="0"/>
    <p:restoredTop sz="96271" autoAdjust="0"/>
  </p:normalViewPr>
  <p:slideViewPr>
    <p:cSldViewPr>
      <p:cViewPr varScale="1">
        <p:scale>
          <a:sx n="65" d="100"/>
          <a:sy n="65" d="100"/>
        </p:scale>
        <p:origin x="4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1824" y="-321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0" descr="logo_von Website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7109" y="112972"/>
            <a:ext cx="517542" cy="455007"/>
          </a:xfrm>
          <a:prstGeom prst="rect">
            <a:avLst/>
          </a:prstGeom>
        </p:spPr>
      </p:pic>
      <p:sp>
        <p:nvSpPr>
          <p:cNvPr id="14" name="Textfeld 13"/>
          <p:cNvSpPr txBox="1"/>
          <p:nvPr/>
        </p:nvSpPr>
        <p:spPr>
          <a:xfrm>
            <a:off x="374501" y="9524941"/>
            <a:ext cx="2736304" cy="404599"/>
          </a:xfrm>
          <a:prstGeom prst="rect">
            <a:avLst/>
          </a:prstGeom>
          <a:noFill/>
        </p:spPr>
        <p:txBody>
          <a:bodyPr wrap="square" lIns="91424" tIns="45712" rIns="91424" bIns="45712" rtlCol="0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PROJECT  CONSULT Unternehmensberatung</a:t>
            </a:r>
            <a:b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</a:b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  GmbH</a:t>
            </a:r>
          </a:p>
        </p:txBody>
      </p:sp>
      <p:sp>
        <p:nvSpPr>
          <p:cNvPr id="15" name="Rechteck 14"/>
          <p:cNvSpPr/>
          <p:nvPr/>
        </p:nvSpPr>
        <p:spPr>
          <a:xfrm>
            <a:off x="4334941" y="9536151"/>
            <a:ext cx="1512168" cy="404599"/>
          </a:xfrm>
          <a:prstGeom prst="rect">
            <a:avLst/>
          </a:prstGeom>
        </p:spPr>
        <p:txBody>
          <a:bodyPr wrap="square" lIns="91424" tIns="45712" rIns="91424" bIns="45712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www.PROJECT-CONSULT.com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© PROJECT CONSULT 2012</a:t>
            </a:r>
          </a:p>
        </p:txBody>
      </p:sp>
      <p:sp>
        <p:nvSpPr>
          <p:cNvPr id="16" name="Rechteck 15"/>
          <p:cNvSpPr/>
          <p:nvPr/>
        </p:nvSpPr>
        <p:spPr>
          <a:xfrm>
            <a:off x="3038797" y="9536151"/>
            <a:ext cx="1349896" cy="404599"/>
          </a:xfrm>
          <a:prstGeom prst="rect">
            <a:avLst/>
          </a:prstGeom>
        </p:spPr>
        <p:txBody>
          <a:bodyPr wrap="square" lIns="91424" tIns="45712" rIns="91424" bIns="45712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Postfach 20 25 55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20218 Hamburg</a:t>
            </a:r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3"/>
          </p:nvPr>
        </p:nvSpPr>
        <p:spPr>
          <a:xfrm>
            <a:off x="6122268" y="9552072"/>
            <a:ext cx="588939" cy="354750"/>
          </a:xfrm>
          <a:prstGeom prst="rect">
            <a:avLst/>
          </a:prstGeom>
        </p:spPr>
        <p:txBody>
          <a:bodyPr vert="horz" lIns="0" tIns="45712" rIns="0" bIns="45712" rtlCol="0" anchor="ctr"/>
          <a:lstStyle>
            <a:lvl1pPr algn="r">
              <a:defRPr sz="1200"/>
            </a:lvl1pPr>
          </a:lstStyle>
          <a:p>
            <a:fld id="{AF1FD884-BFB3-4CB0-B5DB-5C5FA65388EA}" type="slidenum">
              <a:rPr lang="de-DE" sz="70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fld id="{655C9CF0-9F14-4940-943F-DAB00246597F}" type="datetime1">
              <a:rPr lang="de-DE" sz="70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04.10.2016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675122" y="132020"/>
            <a:ext cx="4173010" cy="575972"/>
          </a:xfrm>
          <a:prstGeom prst="rect">
            <a:avLst/>
          </a:prstGeom>
        </p:spPr>
        <p:txBody>
          <a:bodyPr wrap="square" lIns="91424" tIns="45712" rIns="91424" bIns="45712" anchor="ctr" anchorCtr="0">
            <a:noAutofit/>
          </a:bodyPr>
          <a:lstStyle/>
          <a:p>
            <a:pPr>
              <a:spcAft>
                <a:spcPts val="193"/>
              </a:spcAft>
            </a:pPr>
            <a:r>
              <a:rPr lang="de-DE" sz="1100" b="1" dirty="0">
                <a:latin typeface="Arial" pitchFamily="34" charset="0"/>
                <a:cs typeface="Arial" pitchFamily="34" charset="0"/>
              </a:rPr>
              <a:t>Die Zukunft von ECM ist C-M-S </a:t>
            </a:r>
            <a:r>
              <a:rPr lang="de-DE" sz="1100" b="1" dirty="0" err="1">
                <a:latin typeface="Arial" pitchFamily="34" charset="0"/>
                <a:cs typeface="Arial" pitchFamily="34" charset="0"/>
              </a:rPr>
              <a:t>Cloud</a:t>
            </a:r>
            <a:r>
              <a:rPr lang="de-DE" sz="1100" b="1" dirty="0">
                <a:latin typeface="Arial" pitchFamily="34" charset="0"/>
                <a:cs typeface="Arial" pitchFamily="34" charset="0"/>
              </a:rPr>
              <a:t>, Mobile &amp; </a:t>
            </a:r>
            <a:r>
              <a:rPr lang="de-DE" sz="1100" b="1" dirty="0" err="1">
                <a:latin typeface="Arial" pitchFamily="34" charset="0"/>
                <a:cs typeface="Arial" pitchFamily="34" charset="0"/>
              </a:rPr>
              <a:t>Social</a:t>
            </a:r>
            <a:r>
              <a:rPr lang="de-DE" sz="1100" b="1" dirty="0">
                <a:latin typeface="Arial" pitchFamily="34" charset="0"/>
                <a:cs typeface="Arial" pitchFamily="34" charset="0"/>
              </a:rPr>
              <a:t> – oder nicht?</a:t>
            </a:r>
          </a:p>
          <a:p>
            <a:pPr>
              <a:spcAft>
                <a:spcPts val="193"/>
              </a:spcAft>
            </a:pPr>
            <a:r>
              <a:rPr lang="de-DE" sz="1000" b="1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  <a:p>
            <a:r>
              <a:rPr lang="de-DE" sz="1000" b="1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</a:t>
            </a:r>
            <a:r>
              <a:rPr lang="de-DE" sz="1000" b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EXPO Panel-Diskussion, </a:t>
            </a:r>
            <a:r>
              <a:rPr lang="de-DE" sz="1000" b="1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24.10.2012, Stuttgart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48" y="118249"/>
            <a:ext cx="758434" cy="51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34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0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29B032BA-8766-44E5-AE9C-A2885A8D84AC}" type="datetimeFigureOut">
              <a:rPr lang="de-DE" smtClean="0"/>
              <a:pPr/>
              <a:t>04.10.2016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15710"/>
            <a:ext cx="5438775" cy="446809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832"/>
            <a:ext cx="2946400" cy="49680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9" y="9429832"/>
            <a:ext cx="2946400" cy="49680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C4DF3E79-0D26-4FD1-B4AD-0C852BADD9A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443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.w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.w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w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.w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w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34481"/>
            <a:ext cx="7772400" cy="1226567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32323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4509120"/>
            <a:ext cx="7776864" cy="576064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3232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-1588" y="6453335"/>
            <a:ext cx="9144000" cy="403473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116130" y="6453336"/>
            <a:ext cx="2736304" cy="40466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PROJECT  CONSULT 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Unternehmensberatung Dr. Ulrich Kampffmeyer  GmbH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24128" y="6453336"/>
            <a:ext cx="1512168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www.PROJECT-CONSULT.com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© PROJECT CONSULT 2012</a:t>
            </a:r>
          </a:p>
        </p:txBody>
      </p:sp>
      <p:sp>
        <p:nvSpPr>
          <p:cNvPr id="23" name="Rechteck 22"/>
          <p:cNvSpPr/>
          <p:nvPr userDrawn="1"/>
        </p:nvSpPr>
        <p:spPr>
          <a:xfrm>
            <a:off x="3294112" y="6453336"/>
            <a:ext cx="1349896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Postfach 20 25 55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20218 Hamburg</a:t>
            </a:r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576064"/>
          </a:xfrm>
        </p:spPr>
        <p:txBody>
          <a:bodyPr>
            <a:normAutofit/>
          </a:bodyPr>
          <a:lstStyle>
            <a:lvl1pPr algn="ctr">
              <a:buNone/>
              <a:defRPr sz="2000" b="1" baseline="0">
                <a:solidFill>
                  <a:srgbClr val="32323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0" name="Textfeld 29"/>
          <p:cNvSpPr txBox="1"/>
          <p:nvPr userDrawn="1"/>
        </p:nvSpPr>
        <p:spPr>
          <a:xfrm>
            <a:off x="8748464" y="6453336"/>
            <a:ext cx="395536" cy="40466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1"/>
          </p:nvPr>
        </p:nvSpPr>
        <p:spPr>
          <a:xfrm>
            <a:off x="683568" y="1916832"/>
            <a:ext cx="7776864" cy="576411"/>
          </a:xfrm>
        </p:spPr>
        <p:txBody>
          <a:bodyPr/>
          <a:lstStyle>
            <a:lvl1pPr algn="ctr">
              <a:buNone/>
              <a:defRPr b="1">
                <a:solidFill>
                  <a:srgbClr val="32323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6127"/>
            <a:ext cx="9144000" cy="614561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2FE8FB-1BAF-4BF4-A577-ACC5BB4298DC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9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17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feld 15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7" name="Textfeld 16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4C623-DD7C-49F4-8DA2-057A3CF8E040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2" name="Gruppieren 11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10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041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feld 15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7" name="Textfeld 16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70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C0C0C0">
                  <a:gamma/>
                  <a:tint val="10588"/>
                  <a:invGamma/>
                </a:srgbClr>
              </a:gs>
              <a:gs pos="100000">
                <a:srgbClr val="C0C0C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grpSp>
        <p:nvGrpSpPr>
          <p:cNvPr id="2" name="Group 2051"/>
          <p:cNvGrpSpPr>
            <a:grpSpLocks noChangeAspect="1"/>
          </p:cNvGrpSpPr>
          <p:nvPr/>
        </p:nvGrpSpPr>
        <p:grpSpPr bwMode="auto">
          <a:xfrm>
            <a:off x="171450" y="228600"/>
            <a:ext cx="838200" cy="838200"/>
            <a:chOff x="157" y="128"/>
            <a:chExt cx="732" cy="734"/>
          </a:xfrm>
        </p:grpSpPr>
        <p:sp>
          <p:nvSpPr>
            <p:cNvPr id="6" name="Rectangle 2052"/>
            <p:cNvSpPr>
              <a:spLocks noChangeAspect="1" noChangeArrowheads="1"/>
            </p:cNvSpPr>
            <p:nvPr/>
          </p:nvSpPr>
          <p:spPr bwMode="auto">
            <a:xfrm>
              <a:off x="163" y="129"/>
              <a:ext cx="721" cy="7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7" name="Freeform 2053"/>
            <p:cNvSpPr>
              <a:spLocks noChangeAspect="1"/>
            </p:cNvSpPr>
            <p:nvPr/>
          </p:nvSpPr>
          <p:spPr bwMode="auto">
            <a:xfrm>
              <a:off x="411" y="181"/>
              <a:ext cx="87" cy="6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26"/>
                </a:cxn>
                <a:cxn ang="0">
                  <a:pos x="86" y="626"/>
                </a:cxn>
                <a:cxn ang="0">
                  <a:pos x="86" y="0"/>
                </a:cxn>
                <a:cxn ang="0">
                  <a:pos x="0" y="0"/>
                </a:cxn>
              </a:cxnLst>
              <a:rect l="0" t="0" r="r" b="b"/>
              <a:pathLst>
                <a:path w="87" h="627">
                  <a:moveTo>
                    <a:pt x="0" y="0"/>
                  </a:moveTo>
                  <a:lnTo>
                    <a:pt x="0" y="626"/>
                  </a:lnTo>
                  <a:lnTo>
                    <a:pt x="86" y="626"/>
                  </a:lnTo>
                  <a:lnTo>
                    <a:pt x="86" y="0"/>
                  </a:lnTo>
                  <a:lnTo>
                    <a:pt x="0" y="0"/>
                  </a:lnTo>
                </a:path>
              </a:pathLst>
            </a:custGeom>
            <a:solidFill>
              <a:srgbClr val="00279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8" name="Freeform 2054"/>
            <p:cNvSpPr>
              <a:spLocks noChangeAspect="1"/>
            </p:cNvSpPr>
            <p:nvPr/>
          </p:nvSpPr>
          <p:spPr bwMode="auto">
            <a:xfrm>
              <a:off x="158" y="182"/>
              <a:ext cx="198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"/>
                </a:cxn>
                <a:cxn ang="0">
                  <a:pos x="196" y="86"/>
                </a:cxn>
                <a:cxn ang="0">
                  <a:pos x="196" y="0"/>
                </a:cxn>
                <a:cxn ang="0">
                  <a:pos x="0" y="0"/>
                </a:cxn>
              </a:cxnLst>
              <a:rect l="0" t="0" r="r" b="b"/>
              <a:pathLst>
                <a:path w="197" h="87">
                  <a:moveTo>
                    <a:pt x="0" y="0"/>
                  </a:moveTo>
                  <a:lnTo>
                    <a:pt x="0" y="86"/>
                  </a:lnTo>
                  <a:lnTo>
                    <a:pt x="196" y="86"/>
                  </a:lnTo>
                  <a:lnTo>
                    <a:pt x="196" y="0"/>
                  </a:lnTo>
                  <a:lnTo>
                    <a:pt x="0" y="0"/>
                  </a:lnTo>
                </a:path>
              </a:pathLst>
            </a:custGeom>
            <a:solidFill>
              <a:srgbClr val="00279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9" name="Freeform 2055"/>
            <p:cNvSpPr>
              <a:spLocks noChangeAspect="1"/>
            </p:cNvSpPr>
            <p:nvPr/>
          </p:nvSpPr>
          <p:spPr bwMode="auto">
            <a:xfrm>
              <a:off x="158" y="359"/>
              <a:ext cx="198" cy="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"/>
                </a:cxn>
                <a:cxn ang="0">
                  <a:pos x="196" y="86"/>
                </a:cxn>
                <a:cxn ang="0">
                  <a:pos x="196" y="0"/>
                </a:cxn>
                <a:cxn ang="0">
                  <a:pos x="0" y="0"/>
                </a:cxn>
              </a:cxnLst>
              <a:rect l="0" t="0" r="r" b="b"/>
              <a:pathLst>
                <a:path w="197" h="87">
                  <a:moveTo>
                    <a:pt x="0" y="0"/>
                  </a:moveTo>
                  <a:lnTo>
                    <a:pt x="0" y="86"/>
                  </a:lnTo>
                  <a:lnTo>
                    <a:pt x="196" y="86"/>
                  </a:lnTo>
                  <a:lnTo>
                    <a:pt x="196" y="0"/>
                  </a:lnTo>
                  <a:lnTo>
                    <a:pt x="0" y="0"/>
                  </a:lnTo>
                </a:path>
              </a:pathLst>
            </a:custGeom>
            <a:solidFill>
              <a:srgbClr val="00279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0" name="Freeform 2056"/>
            <p:cNvSpPr>
              <a:spLocks noChangeAspect="1"/>
            </p:cNvSpPr>
            <p:nvPr/>
          </p:nvSpPr>
          <p:spPr bwMode="auto">
            <a:xfrm>
              <a:off x="554" y="181"/>
              <a:ext cx="86" cy="6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26"/>
                </a:cxn>
                <a:cxn ang="0">
                  <a:pos x="86" y="626"/>
                </a:cxn>
                <a:cxn ang="0">
                  <a:pos x="86" y="0"/>
                </a:cxn>
                <a:cxn ang="0">
                  <a:pos x="0" y="0"/>
                </a:cxn>
              </a:cxnLst>
              <a:rect l="0" t="0" r="r" b="b"/>
              <a:pathLst>
                <a:path w="87" h="627">
                  <a:moveTo>
                    <a:pt x="0" y="0"/>
                  </a:moveTo>
                  <a:lnTo>
                    <a:pt x="0" y="626"/>
                  </a:lnTo>
                  <a:lnTo>
                    <a:pt x="86" y="626"/>
                  </a:lnTo>
                  <a:lnTo>
                    <a:pt x="86" y="0"/>
                  </a:lnTo>
                  <a:lnTo>
                    <a:pt x="0" y="0"/>
                  </a:lnTo>
                </a:path>
              </a:pathLst>
            </a:custGeom>
            <a:solidFill>
              <a:srgbClr val="00279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1" name="Freeform 2057"/>
            <p:cNvSpPr>
              <a:spLocks noChangeAspect="1"/>
            </p:cNvSpPr>
            <p:nvPr/>
          </p:nvSpPr>
          <p:spPr bwMode="auto">
            <a:xfrm>
              <a:off x="692" y="182"/>
              <a:ext cx="195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"/>
                </a:cxn>
                <a:cxn ang="0">
                  <a:pos x="195" y="86"/>
                </a:cxn>
                <a:cxn ang="0">
                  <a:pos x="195" y="0"/>
                </a:cxn>
                <a:cxn ang="0">
                  <a:pos x="0" y="0"/>
                </a:cxn>
              </a:cxnLst>
              <a:rect l="0" t="0" r="r" b="b"/>
              <a:pathLst>
                <a:path w="196" h="87">
                  <a:moveTo>
                    <a:pt x="0" y="0"/>
                  </a:moveTo>
                  <a:lnTo>
                    <a:pt x="0" y="86"/>
                  </a:lnTo>
                  <a:lnTo>
                    <a:pt x="195" y="86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rgbClr val="00279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2" name="Freeform 2058"/>
            <p:cNvSpPr>
              <a:spLocks noChangeAspect="1"/>
            </p:cNvSpPr>
            <p:nvPr/>
          </p:nvSpPr>
          <p:spPr bwMode="auto">
            <a:xfrm>
              <a:off x="692" y="359"/>
              <a:ext cx="195" cy="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"/>
                </a:cxn>
                <a:cxn ang="0">
                  <a:pos x="195" y="86"/>
                </a:cxn>
                <a:cxn ang="0">
                  <a:pos x="195" y="0"/>
                </a:cxn>
                <a:cxn ang="0">
                  <a:pos x="0" y="0"/>
                </a:cxn>
              </a:cxnLst>
              <a:rect l="0" t="0" r="r" b="b"/>
              <a:pathLst>
                <a:path w="196" h="87">
                  <a:moveTo>
                    <a:pt x="0" y="0"/>
                  </a:moveTo>
                  <a:lnTo>
                    <a:pt x="0" y="86"/>
                  </a:lnTo>
                  <a:lnTo>
                    <a:pt x="195" y="86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rgbClr val="00279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3" name="Line 2059"/>
            <p:cNvSpPr>
              <a:spLocks noChangeAspect="1" noChangeShapeType="1"/>
            </p:cNvSpPr>
            <p:nvPr/>
          </p:nvSpPr>
          <p:spPr bwMode="auto">
            <a:xfrm>
              <a:off x="157" y="861"/>
              <a:ext cx="726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4" name="Line 2060"/>
            <p:cNvSpPr>
              <a:spLocks noChangeAspect="1" noChangeShapeType="1"/>
            </p:cNvSpPr>
            <p:nvPr/>
          </p:nvSpPr>
          <p:spPr bwMode="auto">
            <a:xfrm flipV="1">
              <a:off x="889" y="489"/>
              <a:ext cx="0" cy="373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5" name="Line 2061"/>
            <p:cNvSpPr>
              <a:spLocks noChangeAspect="1" noChangeShapeType="1"/>
            </p:cNvSpPr>
            <p:nvPr/>
          </p:nvSpPr>
          <p:spPr bwMode="auto">
            <a:xfrm flipV="1">
              <a:off x="157" y="484"/>
              <a:ext cx="0" cy="378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6" name="Line 2062"/>
            <p:cNvSpPr>
              <a:spLocks noChangeAspect="1" noChangeShapeType="1"/>
            </p:cNvSpPr>
            <p:nvPr/>
          </p:nvSpPr>
          <p:spPr bwMode="auto">
            <a:xfrm flipV="1">
              <a:off x="889" y="134"/>
              <a:ext cx="0" cy="25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7" name="Line 2063"/>
            <p:cNvSpPr>
              <a:spLocks noChangeAspect="1" noChangeShapeType="1"/>
            </p:cNvSpPr>
            <p:nvPr/>
          </p:nvSpPr>
          <p:spPr bwMode="auto">
            <a:xfrm flipH="1">
              <a:off x="160" y="128"/>
              <a:ext cx="729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8" name="Line 2064"/>
            <p:cNvSpPr>
              <a:spLocks noChangeAspect="1" noChangeShapeType="1"/>
            </p:cNvSpPr>
            <p:nvPr/>
          </p:nvSpPr>
          <p:spPr bwMode="auto">
            <a:xfrm flipV="1">
              <a:off x="157" y="128"/>
              <a:ext cx="0" cy="21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19" name="Line 2065"/>
            <p:cNvSpPr>
              <a:spLocks noChangeAspect="1" noChangeShapeType="1"/>
            </p:cNvSpPr>
            <p:nvPr/>
          </p:nvSpPr>
          <p:spPr bwMode="auto">
            <a:xfrm>
              <a:off x="157" y="302"/>
              <a:ext cx="0" cy="24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  <p:sp>
          <p:nvSpPr>
            <p:cNvPr id="20" name="Line 2066"/>
            <p:cNvSpPr>
              <a:spLocks noChangeAspect="1" noChangeShapeType="1"/>
            </p:cNvSpPr>
            <p:nvPr/>
          </p:nvSpPr>
          <p:spPr bwMode="auto">
            <a:xfrm>
              <a:off x="889" y="307"/>
              <a:ext cx="0" cy="18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charset="0"/>
              </a:endParaRPr>
            </a:p>
          </p:txBody>
        </p:sp>
      </p:grpSp>
      <p:sp>
        <p:nvSpPr>
          <p:cNvPr id="21" name="Rectangle 43"/>
          <p:cNvSpPr>
            <a:spLocks noChangeArrowheads="1"/>
          </p:cNvSpPr>
          <p:nvPr/>
        </p:nvSpPr>
        <p:spPr bwMode="auto">
          <a:xfrm>
            <a:off x="-30163" y="6583363"/>
            <a:ext cx="1368426" cy="198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defTabSz="762000">
              <a:lnSpc>
                <a:spcPct val="90000"/>
              </a:lnSpc>
              <a:spcBef>
                <a:spcPct val="0"/>
              </a:spcBef>
              <a:defRPr/>
            </a:pPr>
            <a:fld id="{CD9CFFF8-DC35-43D0-8470-8FA927D666BA}" type="slidenum">
              <a:rPr lang="de-DE" sz="700">
                <a:solidFill>
                  <a:srgbClr val="000066"/>
                </a:solidFill>
                <a:latin typeface="Arial" charset="0"/>
              </a:rPr>
              <a:pPr defTabSz="762000">
                <a:lnSpc>
                  <a:spcPct val="90000"/>
                </a:lnSpc>
                <a:spcBef>
                  <a:spcPct val="0"/>
                </a:spcBef>
                <a:defRPr/>
              </a:pPr>
              <a:t>‹Nr.›</a:t>
            </a:fld>
            <a:r>
              <a:rPr lang="de-DE" sz="700" dirty="0">
                <a:solidFill>
                  <a:srgbClr val="000066"/>
                </a:solidFill>
                <a:latin typeface="Arial" charset="0"/>
              </a:rPr>
              <a:t> </a:t>
            </a:r>
            <a:endParaRPr lang="de-DE" sz="80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-33338" y="4572009"/>
            <a:ext cx="1357313" cy="2086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Vogel IT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Elektronische</a:t>
            </a:r>
            <a:r>
              <a:rPr lang="de-DE" sz="800" baseline="0" dirty="0">
                <a:solidFill>
                  <a:srgbClr val="08219C"/>
                </a:solidFill>
                <a:latin typeface="Arial" charset="0"/>
              </a:rPr>
              <a:t> Archivierung</a:t>
            </a:r>
            <a:endParaRPr lang="de-DE" sz="800" dirty="0">
              <a:solidFill>
                <a:srgbClr val="08219C"/>
              </a:solidFill>
              <a:latin typeface="Arial" charset="0"/>
            </a:endParaRP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Dr. Ulrich Kampffmeyer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Juni 2010</a:t>
            </a:r>
          </a:p>
          <a:p>
            <a:pPr>
              <a:defRPr/>
            </a:pPr>
            <a:endParaRPr lang="de-DE" sz="800" dirty="0">
              <a:solidFill>
                <a:srgbClr val="08219C"/>
              </a:solidFill>
              <a:latin typeface="Arial" charset="0"/>
            </a:endParaRP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PROJECT   CONSULT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Unternehmensberatung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Dr. Ulrich Kampffmeyer  GmbH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Breitenfelder Straße 17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20251 Hamburg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" charset="0"/>
              </a:rPr>
              <a:t>www.project-consult.com</a:t>
            </a:r>
          </a:p>
          <a:p>
            <a:pPr>
              <a:defRPr/>
            </a:pPr>
            <a:r>
              <a:rPr lang="de-DE" sz="800" dirty="0">
                <a:solidFill>
                  <a:srgbClr val="08219C"/>
                </a:solidFill>
                <a:latin typeface="Arial Narrow" pitchFamily="34" charset="0"/>
              </a:rPr>
              <a:t>©  PROJECT CONSULT  2010</a:t>
            </a:r>
          </a:p>
        </p:txBody>
      </p:sp>
      <p:sp>
        <p:nvSpPr>
          <p:cNvPr id="35842" name="Rectangle 2050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581400"/>
            <a:ext cx="7559675" cy="1752600"/>
          </a:xfrm>
        </p:spPr>
        <p:txBody>
          <a:bodyPr anchor="b"/>
          <a:lstStyle>
            <a:lvl1pPr marL="0" indent="0"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5859" name="Rectangle 2067"/>
          <p:cNvSpPr>
            <a:spLocks noGrp="1" noChangeArrowheads="1"/>
          </p:cNvSpPr>
          <p:nvPr>
            <p:ph type="ctrTitle"/>
          </p:nvPr>
        </p:nvSpPr>
        <p:spPr>
          <a:xfrm>
            <a:off x="1295400" y="2286000"/>
            <a:ext cx="7559675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0" y="936397"/>
            <a:ext cx="9144000" cy="6141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 b="1">
                <a:solidFill>
                  <a:srgbClr val="32323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0" y="6657945"/>
            <a:ext cx="29081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Die Zukunft von ECM ist C-M-S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Cloud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, Mobile &amp;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Social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– oder nicht?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6228184" y="6657945"/>
            <a:ext cx="137249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Panel-Diskussion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3995936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3"/>
          </p:nvPr>
        </p:nvSpPr>
        <p:spPr>
          <a:xfrm>
            <a:off x="827088" y="1124744"/>
            <a:ext cx="7561262" cy="5184576"/>
          </a:xfrm>
        </p:spPr>
        <p:txBody>
          <a:bodyPr anchor="t" anchorCtr="0"/>
          <a:lstStyle>
            <a:lvl1pPr>
              <a:defRPr>
                <a:solidFill>
                  <a:srgbClr val="323232"/>
                </a:solidFill>
              </a:defRPr>
            </a:lvl1pPr>
            <a:lvl2pPr>
              <a:defRPr>
                <a:solidFill>
                  <a:srgbClr val="323232"/>
                </a:solidFill>
              </a:defRPr>
            </a:lvl2pPr>
            <a:lvl3pPr>
              <a:defRPr>
                <a:solidFill>
                  <a:srgbClr val="323232"/>
                </a:solidFill>
              </a:defRPr>
            </a:lvl3pPr>
            <a:lvl4pPr>
              <a:defRPr>
                <a:solidFill>
                  <a:srgbClr val="323232"/>
                </a:solidFill>
              </a:defRPr>
            </a:lvl4pPr>
            <a:lvl5pPr>
              <a:defRPr>
                <a:solidFill>
                  <a:srgbClr val="323232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3" name="Textfeld 22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-16456" y="980727"/>
            <a:ext cx="9144000" cy="288032"/>
            <a:chOff x="0" y="620688"/>
            <a:chExt cx="9144000" cy="288032"/>
          </a:xfrm>
        </p:grpSpPr>
        <p:sp>
          <p:nvSpPr>
            <p:cNvPr id="12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2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8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25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924944"/>
            <a:ext cx="7700392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small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ieren 8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0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3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50" name="Picture" r:id="rId4" imgW="1193800" imgH="1028700" progId="Word.Picture.8">
                    <p:embed/>
                  </p:oleObj>
                </mc:Choice>
                <mc:Fallback>
                  <p:oleObj name="Picture" r:id="rId4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feld 11"/>
          <p:cNvSpPr txBox="1"/>
          <p:nvPr userDrawn="1"/>
        </p:nvSpPr>
        <p:spPr>
          <a:xfrm>
            <a:off x="0" y="6657945"/>
            <a:ext cx="29081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Die Zukunft von ECM ist C-M-S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Cloud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, Mobile &amp;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Social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– oder nicht?</a:t>
            </a:r>
          </a:p>
        </p:txBody>
      </p:sp>
      <p:sp>
        <p:nvSpPr>
          <p:cNvPr id="17" name="Textfeld 16"/>
          <p:cNvSpPr txBox="1"/>
          <p:nvPr userDrawn="1"/>
        </p:nvSpPr>
        <p:spPr>
          <a:xfrm>
            <a:off x="6228184" y="6657945"/>
            <a:ext cx="137249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Panel-Diskussion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3995936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platzhalter 1"/>
          <p:cNvSpPr txBox="1">
            <a:spLocks/>
          </p:cNvSpPr>
          <p:nvPr userDrawn="1"/>
        </p:nvSpPr>
        <p:spPr>
          <a:xfrm>
            <a:off x="0" y="6524"/>
            <a:ext cx="9144000" cy="6141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 b="1">
                <a:solidFill>
                  <a:srgbClr val="32323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Titelmasterformat durch Klicken bearbeiten</a:t>
            </a:r>
          </a:p>
        </p:txBody>
      </p:sp>
      <p:sp>
        <p:nvSpPr>
          <p:cNvPr id="16" name="Rechteck 15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2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4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3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74" name="Picture" r:id="rId4" imgW="1193800" imgH="1028700" progId="Word.Picture.8">
                    <p:embed/>
                  </p:oleObj>
                </mc:Choice>
                <mc:Fallback>
                  <p:oleObj name="Picture" r:id="rId4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feld 13"/>
          <p:cNvSpPr txBox="1"/>
          <p:nvPr userDrawn="1"/>
        </p:nvSpPr>
        <p:spPr>
          <a:xfrm>
            <a:off x="0" y="6657945"/>
            <a:ext cx="29081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Die Zukunft von ECM ist C-M-S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Cloud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, Mobile &amp;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Social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– oder nicht?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6228184" y="6657945"/>
            <a:ext cx="137249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Panel-Diskussion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3995936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8334"/>
            <a:ext cx="9144000" cy="62902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5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97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feld 20"/>
          <p:cNvSpPr txBox="1"/>
          <p:nvPr userDrawn="1"/>
        </p:nvSpPr>
        <p:spPr>
          <a:xfrm>
            <a:off x="6228184" y="6657945"/>
            <a:ext cx="181492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International Business Track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0" y="6657945"/>
            <a:ext cx="352211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EC5M = Enterprise CHAOS CONTENT CROWD CHANGE CULTURE Management</a:t>
            </a:r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feld 18"/>
          <p:cNvSpPr txBox="1"/>
          <p:nvPr userDrawn="1"/>
        </p:nvSpPr>
        <p:spPr>
          <a:xfrm>
            <a:off x="4244871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ieren 8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0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6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1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feld 11"/>
          <p:cNvSpPr txBox="1"/>
          <p:nvPr userDrawn="1"/>
        </p:nvSpPr>
        <p:spPr>
          <a:xfrm>
            <a:off x="0" y="6657945"/>
            <a:ext cx="29081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Die Zukunft von ECM ist C-M-S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Cloud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, Mobile &amp;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Social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– oder nicht?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6228184" y="6657945"/>
            <a:ext cx="137249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Panel-Diskussion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3995936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6E4022-0A0C-41D8-AD1F-F740C8FDB98E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1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7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2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5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feld 12"/>
          <p:cNvSpPr txBox="1"/>
          <p:nvPr userDrawn="1"/>
        </p:nvSpPr>
        <p:spPr>
          <a:xfrm>
            <a:off x="0" y="6657945"/>
            <a:ext cx="29081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Die Zukunft von ECM ist C-M-S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Cloud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, Mobile &amp; </a:t>
            </a:r>
            <a:r>
              <a:rPr lang="de-DE" sz="700" dirty="0" err="1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Social</a:t>
            </a: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– oder nicht?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6228184" y="6657945"/>
            <a:ext cx="137249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Panel-Diskussion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3995936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44239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74423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906289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7A3264-7158-4EF2-98F3-9BF521FF3927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5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8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9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Textfeld 17"/>
          <p:cNvSpPr txBox="1"/>
          <p:nvPr userDrawn="1"/>
        </p:nvSpPr>
        <p:spPr>
          <a:xfrm>
            <a:off x="6228184" y="6657945"/>
            <a:ext cx="181492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DMS EXPO International Business Track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0" y="6657945"/>
            <a:ext cx="352211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EC5M = Enterprise CHAOS CONTENT CROWD CHANGE CULTURE Management</a:t>
            </a:r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feld 20"/>
          <p:cNvSpPr txBox="1"/>
          <p:nvPr userDrawn="1"/>
        </p:nvSpPr>
        <p:spPr>
          <a:xfrm>
            <a:off x="4244871" y="6657945"/>
            <a:ext cx="11192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65F9BB-C852-49C6-A96D-224222FAFE45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5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Okt-16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8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93"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feld 16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3568" y="1600200"/>
            <a:ext cx="77048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rgbClr val="32323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b="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683568" y="2026583"/>
            <a:ext cx="818275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Always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look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on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the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b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</a:b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Bright Side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of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Life ...</a:t>
            </a:r>
          </a:p>
        </p:txBody>
      </p:sp>
    </p:spTree>
    <p:extLst>
      <p:ext uri="{BB962C8B-B14F-4D97-AF65-F5344CB8AC3E}">
        <p14:creationId xmlns:p14="http://schemas.microsoft.com/office/powerpoint/2010/main" val="2204177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297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Tm="3000">
        <p:fade/>
      </p:transition>
    </mc:Choice>
    <mc:Fallback>
      <p:transition spd="slow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179512" y="2026583"/>
            <a:ext cx="89899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Da war doch noch was ...</a:t>
            </a:r>
          </a:p>
        </p:txBody>
      </p:sp>
    </p:spTree>
    <p:extLst>
      <p:ext uri="{BB962C8B-B14F-4D97-AF65-F5344CB8AC3E}">
        <p14:creationId xmlns:p14="http://schemas.microsoft.com/office/powerpoint/2010/main" val="3273521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773839" y="2026583"/>
            <a:ext cx="761458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Information</a:t>
            </a:r>
          </a:p>
          <a:p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          Management</a:t>
            </a:r>
          </a:p>
        </p:txBody>
      </p:sp>
    </p:spTree>
    <p:extLst>
      <p:ext uri="{BB962C8B-B14F-4D97-AF65-F5344CB8AC3E}">
        <p14:creationId xmlns:p14="http://schemas.microsoft.com/office/powerpoint/2010/main" val="318123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773839" y="2026583"/>
            <a:ext cx="796974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Die Zukunft</a:t>
            </a:r>
          </a:p>
          <a:p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     ist einfach anders</a:t>
            </a:r>
          </a:p>
        </p:txBody>
      </p:sp>
    </p:spTree>
    <p:extLst>
      <p:ext uri="{BB962C8B-B14F-4D97-AF65-F5344CB8AC3E}">
        <p14:creationId xmlns:p14="http://schemas.microsoft.com/office/powerpoint/2010/main" val="4187351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773839" y="2026583"/>
            <a:ext cx="21748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Finito</a:t>
            </a:r>
            <a:endParaRPr lang="de-DE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93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050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83568" y="5085184"/>
            <a:ext cx="7776864" cy="1080120"/>
          </a:xfrm>
        </p:spPr>
        <p:txBody>
          <a:bodyPr>
            <a:normAutofit/>
          </a:bodyPr>
          <a:lstStyle/>
          <a:p>
            <a:r>
              <a:rPr lang="de-DE" sz="2400" dirty="0"/>
              <a:t>IT &amp; Business, Stuttgart, 06.10.2016</a:t>
            </a:r>
          </a:p>
          <a:p>
            <a:endParaRPr lang="de-DE" sz="1100" dirty="0"/>
          </a:p>
          <a:p>
            <a:r>
              <a:rPr lang="de-DE" sz="1100" dirty="0"/>
              <a:t>http://www.PROJECT-CONSULT.de/files/20161005_Keynote_Kampffmeyer_ITBusiness16.pptx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Keynote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5561" y="2846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0" descr="PC_Logo_rechts_1.png"/>
          <p:cNvPicPr/>
          <p:nvPr/>
        </p:nvPicPr>
        <p:blipFill>
          <a:blip r:embed="rId2" cstate="print"/>
          <a:srcRect l="72897"/>
          <a:stretch>
            <a:fillRect/>
          </a:stretch>
        </p:blipFill>
        <p:spPr>
          <a:xfrm>
            <a:off x="8388424" y="16070"/>
            <a:ext cx="552450" cy="5905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05"/>
            <a:ext cx="1163112" cy="452321"/>
          </a:xfrm>
          <a:prstGeom prst="rect">
            <a:avLst/>
          </a:prstGeom>
        </p:spPr>
      </p:pic>
      <p:pic>
        <p:nvPicPr>
          <p:cNvPr id="10" name="Grafik 9" descr="PC_Logo_rechts_1.png"/>
          <p:cNvPicPr/>
          <p:nvPr/>
        </p:nvPicPr>
        <p:blipFill>
          <a:blip r:embed="rId2" cstate="print"/>
          <a:srcRect r="25814"/>
          <a:stretch>
            <a:fillRect/>
          </a:stretch>
        </p:blipFill>
        <p:spPr>
          <a:xfrm>
            <a:off x="6876256" y="16070"/>
            <a:ext cx="1512168" cy="5905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98140" y="2780928"/>
            <a:ext cx="842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</a:rPr>
              <a:t>Information Management</a:t>
            </a:r>
            <a:endParaRPr lang="de-DE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-108520" y="-675456"/>
            <a:ext cx="9361040" cy="78488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683568" y="2026583"/>
            <a:ext cx="818275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Always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look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on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the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</a:t>
            </a:r>
            <a:b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</a:b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Bright Side </a:t>
            </a:r>
            <a:r>
              <a:rPr lang="de-DE" sz="8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of</a:t>
            </a:r>
            <a:r>
              <a:rPr lang="de-DE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 Life ...</a:t>
            </a:r>
          </a:p>
        </p:txBody>
      </p:sp>
    </p:spTree>
    <p:extLst>
      <p:ext uri="{BB962C8B-B14F-4D97-AF65-F5344CB8AC3E}">
        <p14:creationId xmlns:p14="http://schemas.microsoft.com/office/powerpoint/2010/main" val="1472681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Tm="20000">
        <p:fade/>
      </p:transition>
    </mc:Choice>
    <mc:Fallback>
      <p:transition spd="slow" advTm="20000">
        <p:fade/>
      </p:transition>
    </mc:Fallback>
  </mc:AlternateContent>
</p:sld>
</file>

<file path=ppt/theme/theme1.xml><?xml version="1.0" encoding="utf-8"?>
<a:theme xmlns:a="http://schemas.openxmlformats.org/drawingml/2006/main" name="VSA_RecMan_JMB_20120913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</Words>
  <Application>Microsoft Office PowerPoint</Application>
  <PresentationFormat>Bildschirmpräsentation (4:3)</PresentationFormat>
  <Paragraphs>56</Paragraphs>
  <Slides>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Bernard MT Condensed</vt:lpstr>
      <vt:lpstr>Brush Script MT</vt:lpstr>
      <vt:lpstr>Calibri</vt:lpstr>
      <vt:lpstr>VSA_RecMan_JMB_20120913</vt:lpstr>
      <vt:lpstr>Picture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Elektronische Archivierung und elektronisches Records Management: Herausforderungen, Konzepte und Rezepte</dc:title>
  <dc:creator>Jana-Marie Burfeind</dc:creator>
  <cp:lastModifiedBy>Ulrich Kampffmeyer</cp:lastModifiedBy>
  <cp:revision>799</cp:revision>
  <cp:lastPrinted>2012-10-20T14:43:07Z</cp:lastPrinted>
  <dcterms:created xsi:type="dcterms:W3CDTF">2012-08-09T12:29:55Z</dcterms:created>
  <dcterms:modified xsi:type="dcterms:W3CDTF">2016-10-04T22:07:37Z</dcterms:modified>
</cp:coreProperties>
</file>