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7" r:id="rId2"/>
    <p:sldId id="285" r:id="rId3"/>
    <p:sldId id="286" r:id="rId4"/>
    <p:sldId id="268" r:id="rId5"/>
    <p:sldId id="269" r:id="rId6"/>
    <p:sldId id="281" r:id="rId7"/>
    <p:sldId id="284" r:id="rId8"/>
    <p:sldId id="279" r:id="rId9"/>
    <p:sldId id="280" r:id="rId10"/>
    <p:sldId id="283" r:id="rId11"/>
    <p:sldId id="277" r:id="rId12"/>
    <p:sldId id="273" r:id="rId13"/>
    <p:sldId id="267" r:id="rId14"/>
    <p:sldId id="288" r:id="rId15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00FF00"/>
    <a:srgbClr val="E3AC9B"/>
    <a:srgbClr val="006600"/>
    <a:srgbClr val="008000"/>
    <a:srgbClr val="FFFF66"/>
    <a:srgbClr val="800000"/>
    <a:srgbClr val="CC330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81" autoAdjust="0"/>
    <p:restoredTop sz="96271" autoAdjust="0"/>
  </p:normalViewPr>
  <p:slideViewPr>
    <p:cSldViewPr>
      <p:cViewPr>
        <p:scale>
          <a:sx n="150" d="100"/>
          <a:sy n="150" d="100"/>
        </p:scale>
        <p:origin x="-870" y="-3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0" d="100"/>
          <a:sy n="100" d="100"/>
        </p:scale>
        <p:origin x="1824" y="-321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0" descr="logo_von Website.g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47109" y="112972"/>
            <a:ext cx="517542" cy="45500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74501" y="9524941"/>
            <a:ext cx="2736304" cy="404599"/>
          </a:xfrm>
          <a:prstGeom prst="rect">
            <a:avLst/>
          </a:prstGeom>
          <a:noFill/>
        </p:spPr>
        <p:txBody>
          <a:bodyPr wrap="square" lIns="91424" tIns="45712" rIns="91424" bIns="45712" rtlCol="0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PROJECT  CONSULT Unternehmensberatung</a:t>
            </a:r>
            <a:b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</a:b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  GmbH</a:t>
            </a:r>
          </a:p>
        </p:txBody>
      </p:sp>
      <p:sp>
        <p:nvSpPr>
          <p:cNvPr id="15" name="Rechteck 14"/>
          <p:cNvSpPr/>
          <p:nvPr/>
        </p:nvSpPr>
        <p:spPr>
          <a:xfrm>
            <a:off x="4334941" y="9536151"/>
            <a:ext cx="1512168" cy="404599"/>
          </a:xfrm>
          <a:prstGeom prst="rect">
            <a:avLst/>
          </a:prstGeom>
        </p:spPr>
        <p:txBody>
          <a:bodyPr wrap="square" lIns="91424" tIns="45712" rIns="91424" bIns="45712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www.PROJECT-CONSULT.com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© PROJECT CONSULT 2012</a:t>
            </a:r>
          </a:p>
        </p:txBody>
      </p:sp>
      <p:sp>
        <p:nvSpPr>
          <p:cNvPr id="16" name="Rechteck 15"/>
          <p:cNvSpPr/>
          <p:nvPr/>
        </p:nvSpPr>
        <p:spPr>
          <a:xfrm>
            <a:off x="3038797" y="9536151"/>
            <a:ext cx="1349896" cy="404599"/>
          </a:xfrm>
          <a:prstGeom prst="rect">
            <a:avLst/>
          </a:prstGeom>
        </p:spPr>
        <p:txBody>
          <a:bodyPr wrap="square" lIns="91424" tIns="45712" rIns="91424" bIns="45712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Postfach 20 25 55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20218 Hamburg</a:t>
            </a: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"/>
          </p:nvPr>
        </p:nvSpPr>
        <p:spPr>
          <a:xfrm>
            <a:off x="6122268" y="9552072"/>
            <a:ext cx="588939" cy="354750"/>
          </a:xfrm>
          <a:prstGeom prst="rect">
            <a:avLst/>
          </a:prstGeom>
        </p:spPr>
        <p:txBody>
          <a:bodyPr vert="horz" lIns="0" tIns="45712" rIns="0" bIns="45712" rtlCol="0" anchor="ctr"/>
          <a:lstStyle>
            <a:lvl1pPr algn="r">
              <a:defRPr sz="1200"/>
            </a:lvl1pPr>
          </a:lstStyle>
          <a:p>
            <a:fld id="{AF1FD884-BFB3-4CB0-B5DB-5C5FA65388EA}" type="slidenum">
              <a:rPr lang="de-DE" sz="70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fld id="{655C9CF0-9F14-4940-943F-DAB00246597F}" type="datetime1">
              <a:rPr lang="de-DE" sz="70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06.10.2016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675122" y="132020"/>
            <a:ext cx="4173010" cy="575972"/>
          </a:xfrm>
          <a:prstGeom prst="rect">
            <a:avLst/>
          </a:prstGeom>
        </p:spPr>
        <p:txBody>
          <a:bodyPr wrap="square" lIns="91424" tIns="45712" rIns="91424" bIns="45712" anchor="ctr" anchorCtr="0">
            <a:noAutofit/>
          </a:bodyPr>
          <a:lstStyle/>
          <a:p>
            <a:pPr>
              <a:spcAft>
                <a:spcPts val="193"/>
              </a:spcAft>
            </a:pPr>
            <a:r>
              <a:rPr lang="de-DE" sz="1100" b="1" dirty="0">
                <a:latin typeface="Arial" pitchFamily="34" charset="0"/>
                <a:cs typeface="Arial" pitchFamily="34" charset="0"/>
              </a:rPr>
              <a:t>Die Zukunft von ECM ist C-M-S </a:t>
            </a:r>
            <a:r>
              <a:rPr lang="de-DE" sz="1100" b="1" dirty="0" err="1">
                <a:latin typeface="Arial" pitchFamily="34" charset="0"/>
                <a:cs typeface="Arial" pitchFamily="34" charset="0"/>
              </a:rPr>
              <a:t>Cloud</a:t>
            </a:r>
            <a:r>
              <a:rPr lang="de-DE" sz="1100" b="1" dirty="0">
                <a:latin typeface="Arial" pitchFamily="34" charset="0"/>
                <a:cs typeface="Arial" pitchFamily="34" charset="0"/>
              </a:rPr>
              <a:t>, Mobile &amp; </a:t>
            </a:r>
            <a:r>
              <a:rPr lang="de-DE" sz="1100" b="1" dirty="0" err="1">
                <a:latin typeface="Arial" pitchFamily="34" charset="0"/>
                <a:cs typeface="Arial" pitchFamily="34" charset="0"/>
              </a:rPr>
              <a:t>Social</a:t>
            </a:r>
            <a:r>
              <a:rPr lang="de-DE" sz="1100" b="1" dirty="0">
                <a:latin typeface="Arial" pitchFamily="34" charset="0"/>
                <a:cs typeface="Arial" pitchFamily="34" charset="0"/>
              </a:rPr>
              <a:t> – oder nicht?</a:t>
            </a:r>
          </a:p>
          <a:p>
            <a:pPr>
              <a:spcAft>
                <a:spcPts val="193"/>
              </a:spcAft>
            </a:pPr>
            <a:r>
              <a:rPr lang="de-DE" sz="1000" b="1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</a:t>
            </a:r>
          </a:p>
          <a:p>
            <a:r>
              <a:rPr lang="de-DE" sz="1000" b="1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DMS </a:t>
            </a:r>
            <a:r>
              <a:rPr lang="de-DE" sz="1000" b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EXPO Panel-Diskussion, </a:t>
            </a:r>
            <a:r>
              <a:rPr lang="de-DE" sz="1000" b="1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24.10.2012, Stuttgart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8" y="118249"/>
            <a:ext cx="758434" cy="51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4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08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08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29B032BA-8766-44E5-AE9C-A2885A8D84AC}" type="datetimeFigureOut">
              <a:rPr lang="de-DE" smtClean="0"/>
              <a:pPr/>
              <a:t>06.10.2016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15710"/>
            <a:ext cx="5438775" cy="4468097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832"/>
            <a:ext cx="2946400" cy="496807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9" y="9429832"/>
            <a:ext cx="2946400" cy="496807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C4DF3E79-0D26-4FD1-B4AD-0C852BADD9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4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F3E79-0D26-4FD1-B4AD-0C852BADD9A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85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F3E79-0D26-4FD1-B4AD-0C852BADD9A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42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F3E79-0D26-4FD1-B4AD-0C852BADD9A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04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w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w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634481"/>
            <a:ext cx="7772400" cy="122656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2323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4509120"/>
            <a:ext cx="7776864" cy="576064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3232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-1588" y="6453335"/>
            <a:ext cx="9144000" cy="403473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116130" y="6453336"/>
            <a:ext cx="2736304" cy="4046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PROJECT  CONSULT 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Unternehmensberatung Dr. Ulrich Kampffmeyer  GmbH</a:t>
            </a:r>
          </a:p>
        </p:txBody>
      </p:sp>
      <p:sp>
        <p:nvSpPr>
          <p:cNvPr id="22" name="Rechteck 21"/>
          <p:cNvSpPr/>
          <p:nvPr userDrawn="1"/>
        </p:nvSpPr>
        <p:spPr>
          <a:xfrm>
            <a:off x="5724128" y="6453336"/>
            <a:ext cx="1512168" cy="4046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www.PROJECT-CONSULT.com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© PROJECT CONSULT 2012</a:t>
            </a:r>
          </a:p>
        </p:txBody>
      </p:sp>
      <p:sp>
        <p:nvSpPr>
          <p:cNvPr id="23" name="Rechteck 22"/>
          <p:cNvSpPr/>
          <p:nvPr userDrawn="1"/>
        </p:nvSpPr>
        <p:spPr>
          <a:xfrm>
            <a:off x="3294112" y="6453336"/>
            <a:ext cx="1349896" cy="4046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Postfach 20 25 55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20218 Hamburg</a:t>
            </a:r>
          </a:p>
        </p:txBody>
      </p:sp>
      <p:sp>
        <p:nvSpPr>
          <p:cNvPr id="28" name="Textplatzhalter 27"/>
          <p:cNvSpPr>
            <a:spLocks noGrp="1"/>
          </p:cNvSpPr>
          <p:nvPr>
            <p:ph type="body" sz="quarter" idx="10"/>
          </p:nvPr>
        </p:nvSpPr>
        <p:spPr>
          <a:xfrm>
            <a:off x="683568" y="5085184"/>
            <a:ext cx="7776864" cy="576064"/>
          </a:xfrm>
        </p:spPr>
        <p:txBody>
          <a:bodyPr>
            <a:normAutofit/>
          </a:bodyPr>
          <a:lstStyle>
            <a:lvl1pPr algn="ctr">
              <a:buNone/>
              <a:defRPr sz="2000" b="1" baseline="0">
                <a:solidFill>
                  <a:srgbClr val="32323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0" name="Textfeld 29"/>
          <p:cNvSpPr txBox="1"/>
          <p:nvPr userDrawn="1"/>
        </p:nvSpPr>
        <p:spPr>
          <a:xfrm>
            <a:off x="8748464" y="6453336"/>
            <a:ext cx="395536" cy="4046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683568" y="1916832"/>
            <a:ext cx="7776864" cy="576411"/>
          </a:xfrm>
        </p:spPr>
        <p:txBody>
          <a:bodyPr/>
          <a:lstStyle>
            <a:lvl1pPr algn="ctr">
              <a:buNone/>
              <a:defRPr b="1">
                <a:solidFill>
                  <a:srgbClr val="32323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127"/>
            <a:ext cx="9144000" cy="614561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FE8FB-1BAF-4BF4-A577-ACC5BB4298DC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0" y="620688"/>
            <a:ext cx="9144000" cy="288032"/>
            <a:chOff x="0" y="620688"/>
            <a:chExt cx="9144000" cy="288032"/>
          </a:xfrm>
        </p:grpSpPr>
        <p:sp>
          <p:nvSpPr>
            <p:cNvPr id="14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9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5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5"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feld 15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7" name="Textfeld 16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4C623-DD7C-49F4-8DA2-057A3CF8E040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4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10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5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39"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feld 15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7" name="Textfeld 16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70"/>
          <p:cNvSpPr>
            <a:spLocks noChangeArrowheads="1"/>
          </p:cNvSpPr>
          <p:nvPr/>
        </p:nvSpPr>
        <p:spPr bwMode="auto">
          <a:xfrm>
            <a:off x="0" y="0"/>
            <a:ext cx="1219200" cy="6858000"/>
          </a:xfrm>
          <a:prstGeom prst="rect">
            <a:avLst/>
          </a:prstGeom>
          <a:gradFill rotWithShape="0">
            <a:gsLst>
              <a:gs pos="0">
                <a:srgbClr val="C0C0C0">
                  <a:gamma/>
                  <a:tint val="10588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grpSp>
        <p:nvGrpSpPr>
          <p:cNvPr id="2" name="Group 2051"/>
          <p:cNvGrpSpPr>
            <a:grpSpLocks noChangeAspect="1"/>
          </p:cNvGrpSpPr>
          <p:nvPr/>
        </p:nvGrpSpPr>
        <p:grpSpPr bwMode="auto">
          <a:xfrm>
            <a:off x="171450" y="228600"/>
            <a:ext cx="838200" cy="838200"/>
            <a:chOff x="157" y="128"/>
            <a:chExt cx="732" cy="734"/>
          </a:xfrm>
        </p:grpSpPr>
        <p:sp>
          <p:nvSpPr>
            <p:cNvPr id="6" name="Rectangle 2052"/>
            <p:cNvSpPr>
              <a:spLocks noChangeAspect="1" noChangeArrowheads="1"/>
            </p:cNvSpPr>
            <p:nvPr/>
          </p:nvSpPr>
          <p:spPr bwMode="auto">
            <a:xfrm>
              <a:off x="163" y="129"/>
              <a:ext cx="721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7" name="Freeform 2053"/>
            <p:cNvSpPr>
              <a:spLocks noChangeAspect="1"/>
            </p:cNvSpPr>
            <p:nvPr/>
          </p:nvSpPr>
          <p:spPr bwMode="auto">
            <a:xfrm>
              <a:off x="411" y="181"/>
              <a:ext cx="87" cy="6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26"/>
                </a:cxn>
                <a:cxn ang="0">
                  <a:pos x="86" y="626"/>
                </a:cxn>
                <a:cxn ang="0">
                  <a:pos x="86" y="0"/>
                </a:cxn>
                <a:cxn ang="0">
                  <a:pos x="0" y="0"/>
                </a:cxn>
              </a:cxnLst>
              <a:rect l="0" t="0" r="r" b="b"/>
              <a:pathLst>
                <a:path w="87" h="627">
                  <a:moveTo>
                    <a:pt x="0" y="0"/>
                  </a:moveTo>
                  <a:lnTo>
                    <a:pt x="0" y="626"/>
                  </a:lnTo>
                  <a:lnTo>
                    <a:pt x="86" y="626"/>
                  </a:lnTo>
                  <a:lnTo>
                    <a:pt x="86" y="0"/>
                  </a:lnTo>
                  <a:lnTo>
                    <a:pt x="0" y="0"/>
                  </a:lnTo>
                </a:path>
              </a:pathLst>
            </a:custGeom>
            <a:solidFill>
              <a:srgbClr val="00279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8" name="Freeform 2054"/>
            <p:cNvSpPr>
              <a:spLocks noChangeAspect="1"/>
            </p:cNvSpPr>
            <p:nvPr/>
          </p:nvSpPr>
          <p:spPr bwMode="auto">
            <a:xfrm>
              <a:off x="158" y="182"/>
              <a:ext cx="198" cy="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6"/>
                </a:cxn>
                <a:cxn ang="0">
                  <a:pos x="196" y="86"/>
                </a:cxn>
                <a:cxn ang="0">
                  <a:pos x="196" y="0"/>
                </a:cxn>
                <a:cxn ang="0">
                  <a:pos x="0" y="0"/>
                </a:cxn>
              </a:cxnLst>
              <a:rect l="0" t="0" r="r" b="b"/>
              <a:pathLst>
                <a:path w="197" h="87">
                  <a:moveTo>
                    <a:pt x="0" y="0"/>
                  </a:moveTo>
                  <a:lnTo>
                    <a:pt x="0" y="86"/>
                  </a:lnTo>
                  <a:lnTo>
                    <a:pt x="196" y="86"/>
                  </a:lnTo>
                  <a:lnTo>
                    <a:pt x="196" y="0"/>
                  </a:lnTo>
                  <a:lnTo>
                    <a:pt x="0" y="0"/>
                  </a:lnTo>
                </a:path>
              </a:pathLst>
            </a:custGeom>
            <a:solidFill>
              <a:srgbClr val="00279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9" name="Freeform 2055"/>
            <p:cNvSpPr>
              <a:spLocks noChangeAspect="1"/>
            </p:cNvSpPr>
            <p:nvPr/>
          </p:nvSpPr>
          <p:spPr bwMode="auto">
            <a:xfrm>
              <a:off x="158" y="359"/>
              <a:ext cx="198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6"/>
                </a:cxn>
                <a:cxn ang="0">
                  <a:pos x="196" y="86"/>
                </a:cxn>
                <a:cxn ang="0">
                  <a:pos x="196" y="0"/>
                </a:cxn>
                <a:cxn ang="0">
                  <a:pos x="0" y="0"/>
                </a:cxn>
              </a:cxnLst>
              <a:rect l="0" t="0" r="r" b="b"/>
              <a:pathLst>
                <a:path w="197" h="87">
                  <a:moveTo>
                    <a:pt x="0" y="0"/>
                  </a:moveTo>
                  <a:lnTo>
                    <a:pt x="0" y="86"/>
                  </a:lnTo>
                  <a:lnTo>
                    <a:pt x="196" y="86"/>
                  </a:lnTo>
                  <a:lnTo>
                    <a:pt x="196" y="0"/>
                  </a:lnTo>
                  <a:lnTo>
                    <a:pt x="0" y="0"/>
                  </a:lnTo>
                </a:path>
              </a:pathLst>
            </a:custGeom>
            <a:solidFill>
              <a:srgbClr val="00279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0" name="Freeform 2056"/>
            <p:cNvSpPr>
              <a:spLocks noChangeAspect="1"/>
            </p:cNvSpPr>
            <p:nvPr/>
          </p:nvSpPr>
          <p:spPr bwMode="auto">
            <a:xfrm>
              <a:off x="554" y="181"/>
              <a:ext cx="86" cy="6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26"/>
                </a:cxn>
                <a:cxn ang="0">
                  <a:pos x="86" y="626"/>
                </a:cxn>
                <a:cxn ang="0">
                  <a:pos x="86" y="0"/>
                </a:cxn>
                <a:cxn ang="0">
                  <a:pos x="0" y="0"/>
                </a:cxn>
              </a:cxnLst>
              <a:rect l="0" t="0" r="r" b="b"/>
              <a:pathLst>
                <a:path w="87" h="627">
                  <a:moveTo>
                    <a:pt x="0" y="0"/>
                  </a:moveTo>
                  <a:lnTo>
                    <a:pt x="0" y="626"/>
                  </a:lnTo>
                  <a:lnTo>
                    <a:pt x="86" y="626"/>
                  </a:lnTo>
                  <a:lnTo>
                    <a:pt x="86" y="0"/>
                  </a:lnTo>
                  <a:lnTo>
                    <a:pt x="0" y="0"/>
                  </a:lnTo>
                </a:path>
              </a:pathLst>
            </a:custGeom>
            <a:solidFill>
              <a:srgbClr val="00279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1" name="Freeform 2057"/>
            <p:cNvSpPr>
              <a:spLocks noChangeAspect="1"/>
            </p:cNvSpPr>
            <p:nvPr/>
          </p:nvSpPr>
          <p:spPr bwMode="auto">
            <a:xfrm>
              <a:off x="692" y="182"/>
              <a:ext cx="195" cy="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6"/>
                </a:cxn>
                <a:cxn ang="0">
                  <a:pos x="195" y="86"/>
                </a:cxn>
                <a:cxn ang="0">
                  <a:pos x="195" y="0"/>
                </a:cxn>
                <a:cxn ang="0">
                  <a:pos x="0" y="0"/>
                </a:cxn>
              </a:cxnLst>
              <a:rect l="0" t="0" r="r" b="b"/>
              <a:pathLst>
                <a:path w="196" h="87">
                  <a:moveTo>
                    <a:pt x="0" y="0"/>
                  </a:moveTo>
                  <a:lnTo>
                    <a:pt x="0" y="86"/>
                  </a:lnTo>
                  <a:lnTo>
                    <a:pt x="195" y="86"/>
                  </a:lnTo>
                  <a:lnTo>
                    <a:pt x="195" y="0"/>
                  </a:lnTo>
                  <a:lnTo>
                    <a:pt x="0" y="0"/>
                  </a:lnTo>
                </a:path>
              </a:pathLst>
            </a:custGeom>
            <a:solidFill>
              <a:srgbClr val="00279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2" name="Freeform 2058"/>
            <p:cNvSpPr>
              <a:spLocks noChangeAspect="1"/>
            </p:cNvSpPr>
            <p:nvPr/>
          </p:nvSpPr>
          <p:spPr bwMode="auto">
            <a:xfrm>
              <a:off x="692" y="359"/>
              <a:ext cx="195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6"/>
                </a:cxn>
                <a:cxn ang="0">
                  <a:pos x="195" y="86"/>
                </a:cxn>
                <a:cxn ang="0">
                  <a:pos x="195" y="0"/>
                </a:cxn>
                <a:cxn ang="0">
                  <a:pos x="0" y="0"/>
                </a:cxn>
              </a:cxnLst>
              <a:rect l="0" t="0" r="r" b="b"/>
              <a:pathLst>
                <a:path w="196" h="87">
                  <a:moveTo>
                    <a:pt x="0" y="0"/>
                  </a:moveTo>
                  <a:lnTo>
                    <a:pt x="0" y="86"/>
                  </a:lnTo>
                  <a:lnTo>
                    <a:pt x="195" y="86"/>
                  </a:lnTo>
                  <a:lnTo>
                    <a:pt x="195" y="0"/>
                  </a:lnTo>
                  <a:lnTo>
                    <a:pt x="0" y="0"/>
                  </a:lnTo>
                </a:path>
              </a:pathLst>
            </a:custGeom>
            <a:solidFill>
              <a:srgbClr val="00279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3" name="Line 2059"/>
            <p:cNvSpPr>
              <a:spLocks noChangeAspect="1" noChangeShapeType="1"/>
            </p:cNvSpPr>
            <p:nvPr/>
          </p:nvSpPr>
          <p:spPr bwMode="auto">
            <a:xfrm>
              <a:off x="157" y="861"/>
              <a:ext cx="726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4" name="Line 2060"/>
            <p:cNvSpPr>
              <a:spLocks noChangeAspect="1" noChangeShapeType="1"/>
            </p:cNvSpPr>
            <p:nvPr/>
          </p:nvSpPr>
          <p:spPr bwMode="auto">
            <a:xfrm flipV="1">
              <a:off x="889" y="489"/>
              <a:ext cx="0" cy="373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5" name="Line 2061"/>
            <p:cNvSpPr>
              <a:spLocks noChangeAspect="1" noChangeShapeType="1"/>
            </p:cNvSpPr>
            <p:nvPr/>
          </p:nvSpPr>
          <p:spPr bwMode="auto">
            <a:xfrm flipV="1">
              <a:off x="157" y="484"/>
              <a:ext cx="0" cy="378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6" name="Line 2062"/>
            <p:cNvSpPr>
              <a:spLocks noChangeAspect="1" noChangeShapeType="1"/>
            </p:cNvSpPr>
            <p:nvPr/>
          </p:nvSpPr>
          <p:spPr bwMode="auto">
            <a:xfrm flipV="1">
              <a:off x="889" y="134"/>
              <a:ext cx="0" cy="25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7" name="Line 2063"/>
            <p:cNvSpPr>
              <a:spLocks noChangeAspect="1" noChangeShapeType="1"/>
            </p:cNvSpPr>
            <p:nvPr/>
          </p:nvSpPr>
          <p:spPr bwMode="auto">
            <a:xfrm flipH="1">
              <a:off x="160" y="128"/>
              <a:ext cx="729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8" name="Line 2064"/>
            <p:cNvSpPr>
              <a:spLocks noChangeAspect="1" noChangeShapeType="1"/>
            </p:cNvSpPr>
            <p:nvPr/>
          </p:nvSpPr>
          <p:spPr bwMode="auto">
            <a:xfrm flipV="1">
              <a:off x="157" y="128"/>
              <a:ext cx="0" cy="21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9" name="Line 2065"/>
            <p:cNvSpPr>
              <a:spLocks noChangeAspect="1" noChangeShapeType="1"/>
            </p:cNvSpPr>
            <p:nvPr/>
          </p:nvSpPr>
          <p:spPr bwMode="auto">
            <a:xfrm>
              <a:off x="157" y="302"/>
              <a:ext cx="0" cy="24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20" name="Line 2066"/>
            <p:cNvSpPr>
              <a:spLocks noChangeAspect="1" noChangeShapeType="1"/>
            </p:cNvSpPr>
            <p:nvPr/>
          </p:nvSpPr>
          <p:spPr bwMode="auto">
            <a:xfrm>
              <a:off x="889" y="307"/>
              <a:ext cx="0" cy="18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</p:grpSp>
      <p:sp>
        <p:nvSpPr>
          <p:cNvPr id="21" name="Rectangle 43"/>
          <p:cNvSpPr>
            <a:spLocks noChangeArrowheads="1"/>
          </p:cNvSpPr>
          <p:nvPr/>
        </p:nvSpPr>
        <p:spPr bwMode="auto">
          <a:xfrm>
            <a:off x="-30163" y="6583363"/>
            <a:ext cx="1368426" cy="198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defTabSz="762000">
              <a:lnSpc>
                <a:spcPct val="90000"/>
              </a:lnSpc>
              <a:spcBef>
                <a:spcPct val="0"/>
              </a:spcBef>
              <a:defRPr/>
            </a:pPr>
            <a:fld id="{CD9CFFF8-DC35-43D0-8470-8FA927D666BA}" type="slidenum">
              <a:rPr lang="de-DE" sz="700">
                <a:solidFill>
                  <a:srgbClr val="000066"/>
                </a:solidFill>
                <a:latin typeface="Arial" charset="0"/>
              </a:rPr>
              <a:pPr defTabSz="762000">
                <a:lnSpc>
                  <a:spcPct val="90000"/>
                </a:lnSpc>
                <a:spcBef>
                  <a:spcPct val="0"/>
                </a:spcBef>
                <a:defRPr/>
              </a:pPr>
              <a:t>‹Nr.›</a:t>
            </a:fld>
            <a:r>
              <a:rPr lang="de-DE" sz="700" dirty="0">
                <a:solidFill>
                  <a:srgbClr val="000066"/>
                </a:solidFill>
                <a:latin typeface="Arial" charset="0"/>
              </a:rPr>
              <a:t> </a:t>
            </a:r>
            <a:endParaRPr lang="de-DE" sz="8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-33338" y="4572009"/>
            <a:ext cx="1357313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Vogel IT</a:t>
            </a: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Elektronische</a:t>
            </a:r>
            <a:r>
              <a:rPr lang="de-DE" sz="800" baseline="0" dirty="0">
                <a:solidFill>
                  <a:srgbClr val="08219C"/>
                </a:solidFill>
                <a:latin typeface="Arial" charset="0"/>
              </a:rPr>
              <a:t> Archivierung</a:t>
            </a:r>
            <a:endParaRPr lang="de-DE" sz="800" dirty="0">
              <a:solidFill>
                <a:srgbClr val="08219C"/>
              </a:solidFill>
              <a:latin typeface="Arial" charset="0"/>
            </a:endParaRP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Dr. Ulrich Kampffmeyer</a:t>
            </a: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Juni 2010</a:t>
            </a:r>
          </a:p>
          <a:p>
            <a:pPr>
              <a:defRPr/>
            </a:pPr>
            <a:endParaRPr lang="de-DE" sz="800" dirty="0">
              <a:solidFill>
                <a:srgbClr val="08219C"/>
              </a:solidFill>
              <a:latin typeface="Arial" charset="0"/>
            </a:endParaRP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PROJECT   CONSULT</a:t>
            </a: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Unternehmensberatung</a:t>
            </a: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Dr. Ulrich Kampffmeyer  GmbH</a:t>
            </a: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Breitenfelder Straße 17</a:t>
            </a: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20251 Hamburg</a:t>
            </a: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" charset="0"/>
              </a:rPr>
              <a:t>www.project-consult.com</a:t>
            </a:r>
          </a:p>
          <a:p>
            <a:pPr>
              <a:defRPr/>
            </a:pPr>
            <a:r>
              <a:rPr lang="de-DE" sz="800" dirty="0">
                <a:solidFill>
                  <a:srgbClr val="08219C"/>
                </a:solidFill>
                <a:latin typeface="Arial Narrow" pitchFamily="34" charset="0"/>
              </a:rPr>
              <a:t>©  PROJECT CONSULT  2010</a:t>
            </a:r>
          </a:p>
        </p:txBody>
      </p:sp>
      <p:sp>
        <p:nvSpPr>
          <p:cNvPr id="35842" name="Rectangle 2050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581400"/>
            <a:ext cx="7559675" cy="1752600"/>
          </a:xfrm>
        </p:spPr>
        <p:txBody>
          <a:bodyPr anchor="b"/>
          <a:lstStyle>
            <a:lvl1pPr marL="0" indent="0"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5859" name="Rectangle 2067"/>
          <p:cNvSpPr>
            <a:spLocks noGrp="1" noChangeArrowheads="1"/>
          </p:cNvSpPr>
          <p:nvPr>
            <p:ph type="ctrTitle"/>
          </p:nvPr>
        </p:nvSpPr>
        <p:spPr>
          <a:xfrm>
            <a:off x="1295400" y="2286000"/>
            <a:ext cx="7559675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0" y="936397"/>
            <a:ext cx="9144000" cy="614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400" b="1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0" y="6657945"/>
            <a:ext cx="29081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Die Zukunft von ECM ist C-M-S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Cloud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, Mobile &amp;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Social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– oder nicht?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6228184" y="6657945"/>
            <a:ext cx="13724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DMS EXPO Panel-Diskussion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3995936" y="6657945"/>
            <a:ext cx="11192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/>
          </p:nvPr>
        </p:nvSpPr>
        <p:spPr>
          <a:xfrm>
            <a:off x="827088" y="1124744"/>
            <a:ext cx="7561262" cy="5184576"/>
          </a:xfrm>
        </p:spPr>
        <p:txBody>
          <a:bodyPr anchor="t" anchorCtr="0"/>
          <a:lstStyle>
            <a:lvl1pPr>
              <a:defRPr>
                <a:solidFill>
                  <a:srgbClr val="323232"/>
                </a:solidFill>
              </a:defRPr>
            </a:lvl1pPr>
            <a:lvl2pPr>
              <a:defRPr>
                <a:solidFill>
                  <a:srgbClr val="323232"/>
                </a:solidFill>
              </a:defRPr>
            </a:lvl2pPr>
            <a:lvl3pPr>
              <a:defRPr>
                <a:solidFill>
                  <a:srgbClr val="323232"/>
                </a:solidFill>
              </a:defRPr>
            </a:lvl3pPr>
            <a:lvl4pPr>
              <a:defRPr>
                <a:solidFill>
                  <a:srgbClr val="323232"/>
                </a:solidFill>
              </a:defRPr>
            </a:lvl4pPr>
            <a:lvl5pPr>
              <a:defRPr>
                <a:solidFill>
                  <a:srgbClr val="32323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3" name="Textfeld 22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16456" y="980727"/>
            <a:ext cx="9144000" cy="288032"/>
            <a:chOff x="0" y="620688"/>
            <a:chExt cx="9144000" cy="288032"/>
          </a:xfrm>
        </p:grpSpPr>
        <p:sp>
          <p:nvSpPr>
            <p:cNvPr id="12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2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8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3"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2924944"/>
            <a:ext cx="7700392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cap="sm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0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3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1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8" name="Picture" r:id="rId4" imgW="1193800" imgH="1028700" progId="Word.Picture.8">
                    <p:embed/>
                  </p:oleObj>
                </mc:Choice>
                <mc:Fallback>
                  <p:oleObj name="Picture" r:id="rId4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feld 11"/>
          <p:cNvSpPr txBox="1"/>
          <p:nvPr userDrawn="1"/>
        </p:nvSpPr>
        <p:spPr>
          <a:xfrm>
            <a:off x="0" y="6657945"/>
            <a:ext cx="29081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Die Zukunft von ECM ist C-M-S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Cloud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, Mobile &amp;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Social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– oder nicht?</a:t>
            </a:r>
          </a:p>
        </p:txBody>
      </p:sp>
      <p:sp>
        <p:nvSpPr>
          <p:cNvPr id="17" name="Textfeld 16"/>
          <p:cNvSpPr txBox="1"/>
          <p:nvPr userDrawn="1"/>
        </p:nvSpPr>
        <p:spPr>
          <a:xfrm>
            <a:off x="6228184" y="6657945"/>
            <a:ext cx="13724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DMS EXPO Panel-Diskussion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3995936" y="6657945"/>
            <a:ext cx="11192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itelplatzhalter 1"/>
          <p:cNvSpPr txBox="1">
            <a:spLocks/>
          </p:cNvSpPr>
          <p:nvPr userDrawn="1"/>
        </p:nvSpPr>
        <p:spPr>
          <a:xfrm>
            <a:off x="0" y="6524"/>
            <a:ext cx="9144000" cy="614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400" b="1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Titelmasterformat durch Klicken bearbeiten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2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4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3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72" name="Picture" r:id="rId4" imgW="1193800" imgH="1028700" progId="Word.Picture.8">
                    <p:embed/>
                  </p:oleObj>
                </mc:Choice>
                <mc:Fallback>
                  <p:oleObj name="Picture" r:id="rId4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feld 13"/>
          <p:cNvSpPr txBox="1"/>
          <p:nvPr userDrawn="1"/>
        </p:nvSpPr>
        <p:spPr>
          <a:xfrm>
            <a:off x="0" y="6657945"/>
            <a:ext cx="29081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Die Zukunft von ECM ist C-M-S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Cloud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, Mobile &amp;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Social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– oder nicht?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6228184" y="6657945"/>
            <a:ext cx="13724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DMS EXPO Panel-Diskussion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3995936" y="6657945"/>
            <a:ext cx="11192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334"/>
            <a:ext cx="9144000" cy="6290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0" y="620688"/>
            <a:ext cx="9144000" cy="288032"/>
            <a:chOff x="0" y="620688"/>
            <a:chExt cx="9144000" cy="288032"/>
          </a:xfrm>
        </p:grpSpPr>
        <p:sp>
          <p:nvSpPr>
            <p:cNvPr id="14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5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5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5"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feld 20"/>
          <p:cNvSpPr txBox="1"/>
          <p:nvPr userDrawn="1"/>
        </p:nvSpPr>
        <p:spPr>
          <a:xfrm>
            <a:off x="6228184" y="6657945"/>
            <a:ext cx="18149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DMS EXPO International Business Track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0" y="6657945"/>
            <a:ext cx="35221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EC5M = Enterprise CHAOS CONTENT CROWD CHANGE CULTURE Management</a:t>
            </a:r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>
            <a:off x="4244871" y="6657945"/>
            <a:ext cx="11192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0" y="620688"/>
            <a:ext cx="9144000" cy="288032"/>
            <a:chOff x="0" y="620688"/>
            <a:chExt cx="9144000" cy="288032"/>
          </a:xfrm>
        </p:grpSpPr>
        <p:sp>
          <p:nvSpPr>
            <p:cNvPr id="10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6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1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19"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feld 11"/>
          <p:cNvSpPr txBox="1"/>
          <p:nvPr userDrawn="1"/>
        </p:nvSpPr>
        <p:spPr>
          <a:xfrm>
            <a:off x="0" y="6657945"/>
            <a:ext cx="29081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Die Zukunft von ECM ist C-M-S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Cloud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, Mobile &amp;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Social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– oder nicht?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6228184" y="6657945"/>
            <a:ext cx="13724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DMS EXPO Panel-Diskussion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3995936" y="6657945"/>
            <a:ext cx="11192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4022-0A0C-41D8-AD1F-F740C8FDB98E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1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7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2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43"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feld 12"/>
          <p:cNvSpPr txBox="1"/>
          <p:nvPr userDrawn="1"/>
        </p:nvSpPr>
        <p:spPr>
          <a:xfrm>
            <a:off x="0" y="6657945"/>
            <a:ext cx="29081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Die Zukunft von ECM ist C-M-S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Cloud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, Mobile &amp; </a:t>
            </a:r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Social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– oder nicht?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6228184" y="6657945"/>
            <a:ext cx="13724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DMS EXPO Panel-Diskussion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3995936" y="6657945"/>
            <a:ext cx="11192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44239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74423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A3264-7158-4EF2-98F3-9BF521FF3927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5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8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67"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feld 17"/>
          <p:cNvSpPr txBox="1"/>
          <p:nvPr userDrawn="1"/>
        </p:nvSpPr>
        <p:spPr>
          <a:xfrm>
            <a:off x="6228184" y="6657945"/>
            <a:ext cx="18149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DMS EXPO International Business Track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0" y="6657945"/>
            <a:ext cx="35221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EC5M = Enterprise CHAOS CONTENT CROWD CHANGE CULTURE Management</a:t>
            </a:r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>
            <a:off x="4244871" y="6657945"/>
            <a:ext cx="11192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5F9BB-C852-49C6-A96D-224222FAFE45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5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Okt-16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8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1"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feld 16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7048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rgbClr val="32323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hyperlink" Target="http://www.weinbau-bauer.de/img/panorama_besen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hutterstock.com/pic-89365336/stock-photo-a-woman-sweeping-a-street-xiahe-china.html?src=mLiMJCMxvIvK1okAR7bMXQ-1-46" TargetMode="External"/><Relationship Id="rId5" Type="http://schemas.openxmlformats.org/officeDocument/2006/relationships/hyperlink" Target="http://www.stuttgarter-nachrichten.de/media.media.96acc093-cb6c-4686-aa8e-e81ce35efcda.normalized.jpeg" TargetMode="External"/><Relationship Id="rId4" Type="http://schemas.openxmlformats.org/officeDocument/2006/relationships/hyperlink" Target="http://www.project-consult.de/files/20161006_Besen_Kampffmeyer_ITBusiness16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8" y="-46292"/>
            <a:ext cx="9152748" cy="703405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83568" y="2026583"/>
            <a:ext cx="81827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Always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look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on </a:t>
            </a:r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b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</a:b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Bright Side </a:t>
            </a:r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of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Life ...</a:t>
            </a:r>
          </a:p>
        </p:txBody>
      </p:sp>
      <p:sp>
        <p:nvSpPr>
          <p:cNvPr id="5" name="Rechteck 4"/>
          <p:cNvSpPr/>
          <p:nvPr/>
        </p:nvSpPr>
        <p:spPr>
          <a:xfrm>
            <a:off x="-108520" y="5229200"/>
            <a:ext cx="9361040" cy="1944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-108520" y="-171400"/>
            <a:ext cx="9361040" cy="1440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48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0"/>
            <a:ext cx="9159259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-781" y="0"/>
            <a:ext cx="9159259" cy="6858000"/>
          </a:xfrm>
          <a:prstGeom prst="rect">
            <a:avLst/>
          </a:prstGeom>
          <a:solidFill>
            <a:schemeClr val="bg1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036" y="526247"/>
            <a:ext cx="2212860" cy="262154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851920" y="453918"/>
            <a:ext cx="3978481" cy="35283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z="3600" dirty="0"/>
              <a:t>Stefan Pfeiffer</a:t>
            </a:r>
          </a:p>
          <a:p>
            <a:r>
              <a:rPr lang="en-US" sz="2000" dirty="0"/>
              <a:t>Portfolio Marketing Collaboration &amp; Workforce Solutions</a:t>
            </a:r>
          </a:p>
          <a:p>
            <a:r>
              <a:rPr lang="en-US" sz="2000" dirty="0"/>
              <a:t>IBM</a:t>
            </a:r>
          </a:p>
          <a:p>
            <a:endParaRPr lang="en-US" sz="2000" dirty="0"/>
          </a:p>
          <a:p>
            <a:endParaRPr lang="de-DE" sz="4800" dirty="0"/>
          </a:p>
        </p:txBody>
      </p:sp>
      <p:sp>
        <p:nvSpPr>
          <p:cNvPr id="10" name="Textfeld 9"/>
          <p:cNvSpPr txBox="1"/>
          <p:nvPr/>
        </p:nvSpPr>
        <p:spPr>
          <a:xfrm>
            <a:off x="3347864" y="4098839"/>
            <a:ext cx="566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„Die heutigen Kollaborationswerkzeuge wurden nicht für diese Informationsflut gemacht – sie verursachen sogar oft noch mehr Unterbrechungen. </a:t>
            </a:r>
            <a:b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muss sich endlich ändern.“</a:t>
            </a:r>
          </a:p>
        </p:txBody>
      </p:sp>
    </p:spTree>
    <p:extLst>
      <p:ext uri="{BB962C8B-B14F-4D97-AF65-F5344CB8AC3E}">
        <p14:creationId xmlns:p14="http://schemas.microsoft.com/office/powerpoint/2010/main" val="1987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-27384"/>
            <a:ext cx="9159259" cy="688538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-28721" y="-30507"/>
            <a:ext cx="9159259" cy="6888507"/>
          </a:xfrm>
          <a:prstGeom prst="rect">
            <a:avLst/>
          </a:prstGeom>
          <a:solidFill>
            <a:schemeClr val="bg1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851920" y="453918"/>
            <a:ext cx="3978481" cy="35283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z="3600" dirty="0"/>
              <a:t>Ulrich Kampffmeyer</a:t>
            </a:r>
          </a:p>
          <a:p>
            <a:r>
              <a:rPr lang="en-US" sz="2000" dirty="0"/>
              <a:t>Geschäftsführer</a:t>
            </a:r>
          </a:p>
          <a:p>
            <a:r>
              <a:rPr lang="en-US" sz="2000" dirty="0"/>
              <a:t>PROJECT CONSULT</a:t>
            </a:r>
          </a:p>
          <a:p>
            <a:endParaRPr lang="en-US" sz="2000" dirty="0"/>
          </a:p>
          <a:p>
            <a:endParaRPr lang="de-DE" sz="4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3867" b="1"/>
          <a:stretch/>
        </p:blipFill>
        <p:spPr>
          <a:xfrm>
            <a:off x="1433370" y="538379"/>
            <a:ext cx="2202526" cy="255708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295856" y="4869160"/>
            <a:ext cx="56686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„Wir sind zu 100% von der Richtigkeit und Verfügbarkeit von Information abhängig. </a:t>
            </a:r>
            <a:b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wird Zeit, dass uns dies klar wird.“</a:t>
            </a:r>
          </a:p>
          <a:p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S:\6700 Media\6730 Fotos\Fotos Auswahl CW IT 100_Freizeit kff\Ulrich_Kampffmeyer_Mauritius_2011_DSC067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7" t="11396" r="61218" b="74973"/>
          <a:stretch/>
        </p:blipFill>
        <p:spPr bwMode="auto">
          <a:xfrm>
            <a:off x="1431966" y="540000"/>
            <a:ext cx="220393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0"/>
            <a:ext cx="9159259" cy="6858000"/>
          </a:xfrm>
          <a:prstGeom prst="rect">
            <a:avLst/>
          </a:prstGeom>
        </p:spPr>
      </p:pic>
      <p:sp>
        <p:nvSpPr>
          <p:cNvPr id="42" name="Rechteck 41"/>
          <p:cNvSpPr/>
          <p:nvPr/>
        </p:nvSpPr>
        <p:spPr>
          <a:xfrm>
            <a:off x="-36512" y="-1227"/>
            <a:ext cx="9159259" cy="6858000"/>
          </a:xfrm>
          <a:prstGeom prst="rect">
            <a:avLst/>
          </a:prstGeom>
          <a:solidFill>
            <a:schemeClr val="bg1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Textfeld 40"/>
          <p:cNvSpPr txBox="1"/>
          <p:nvPr/>
        </p:nvSpPr>
        <p:spPr>
          <a:xfrm>
            <a:off x="3890790" y="3158386"/>
            <a:ext cx="500169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Besen</a:t>
            </a:r>
            <a:endParaRPr lang="de-D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1559585" y="1739078"/>
            <a:ext cx="1368356" cy="1404172"/>
            <a:chOff x="755377" y="2948515"/>
            <a:chExt cx="1368356" cy="13737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hteck 1"/>
            <p:cNvSpPr/>
            <p:nvPr/>
          </p:nvSpPr>
          <p:spPr>
            <a:xfrm>
              <a:off x="755577" y="2948515"/>
              <a:ext cx="1368156" cy="4804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Hanns </a:t>
              </a:r>
              <a:b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Köhler-Krüner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755577" y="3727369"/>
              <a:ext cx="1368156" cy="2983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Gartner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755377" y="3429000"/>
              <a:ext cx="1368156" cy="2983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err="1">
                  <a:solidFill>
                    <a:schemeClr val="bg1"/>
                  </a:solidFill>
                </a:rPr>
                <a:t>Vice</a:t>
              </a:r>
              <a:r>
                <a:rPr lang="de-DE" sz="1200" dirty="0">
                  <a:solidFill>
                    <a:schemeClr val="bg1"/>
                  </a:solidFill>
                </a:rPr>
                <a:t> </a:t>
              </a:r>
              <a:r>
                <a:rPr lang="de-DE" sz="1200" dirty="0" err="1">
                  <a:solidFill>
                    <a:schemeClr val="bg1"/>
                  </a:solidFill>
                </a:rPr>
                <a:t>President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Rechteck 54"/>
            <p:cNvSpPr/>
            <p:nvPr/>
          </p:nvSpPr>
          <p:spPr>
            <a:xfrm>
              <a:off x="755577" y="4023920"/>
              <a:ext cx="1368156" cy="2983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/>
                <a:t>www.</a:t>
              </a:r>
              <a:r>
                <a:rPr lang="de-DE" sz="1200" b="1" dirty="0"/>
                <a:t>gartner</a:t>
              </a:r>
              <a:r>
                <a:rPr lang="de-DE" sz="1200" dirty="0"/>
                <a:t>.com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4544464" y="1720683"/>
            <a:ext cx="1356919" cy="1430413"/>
            <a:chOff x="2405409" y="2921979"/>
            <a:chExt cx="1368157" cy="13639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hteck 15"/>
            <p:cNvSpPr/>
            <p:nvPr/>
          </p:nvSpPr>
          <p:spPr>
            <a:xfrm>
              <a:off x="2405410" y="3402464"/>
              <a:ext cx="1368156" cy="2983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Manager Portfolio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2405410" y="3700833"/>
              <a:ext cx="1368156" cy="2983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IBM</a:t>
              </a:r>
            </a:p>
          </p:txBody>
        </p:sp>
        <p:sp>
          <p:nvSpPr>
            <p:cNvPr id="52" name="Rechteck 51"/>
            <p:cNvSpPr/>
            <p:nvPr/>
          </p:nvSpPr>
          <p:spPr>
            <a:xfrm>
              <a:off x="2405409" y="3987517"/>
              <a:ext cx="1368156" cy="2983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www.ibm.com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405410" y="2921979"/>
              <a:ext cx="1368156" cy="4804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Stefan Pfeiffer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3053111" y="105086"/>
            <a:ext cx="1368157" cy="3054972"/>
            <a:chOff x="4031940" y="502964"/>
            <a:chExt cx="1368157" cy="29527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2" descr="C:\Users\Jana\Desktop\KarlHeinzMosbach_Photoshop-Privatisiert.pn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1347" t="3802" r="17525" b="19000"/>
            <a:stretch/>
          </p:blipFill>
          <p:spPr bwMode="auto">
            <a:xfrm>
              <a:off x="4031941" y="502964"/>
              <a:ext cx="1368156" cy="1595932"/>
            </a:xfrm>
            <a:prstGeom prst="rect">
              <a:avLst/>
            </a:prstGeom>
            <a:noFill/>
          </p:spPr>
        </p:pic>
        <p:grpSp>
          <p:nvGrpSpPr>
            <p:cNvPr id="18" name="Gruppieren 17"/>
            <p:cNvGrpSpPr/>
            <p:nvPr/>
          </p:nvGrpSpPr>
          <p:grpSpPr>
            <a:xfrm>
              <a:off x="4031940" y="2085898"/>
              <a:ext cx="1368155" cy="1369841"/>
              <a:chOff x="2405410" y="2908981"/>
              <a:chExt cx="1368156" cy="1369841"/>
            </a:xfrm>
          </p:grpSpPr>
          <p:sp>
            <p:nvSpPr>
              <p:cNvPr id="19" name="Rechteck 18"/>
              <p:cNvSpPr/>
              <p:nvPr/>
            </p:nvSpPr>
            <p:spPr>
              <a:xfrm>
                <a:off x="2405410" y="2908981"/>
                <a:ext cx="1368156" cy="4804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Karl Heinz Mosbach</a:t>
                </a:r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2405410" y="3389466"/>
                <a:ext cx="1368156" cy="29836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bg1"/>
                    </a:solidFill>
                  </a:rPr>
                  <a:t>Geschäftsführer</a:t>
                </a:r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2405410" y="3687835"/>
                <a:ext cx="1368156" cy="29836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bg1"/>
                    </a:solidFill>
                  </a:rPr>
                  <a:t>ELO Digital Office</a:t>
                </a:r>
              </a:p>
            </p:txBody>
          </p:sp>
          <p:sp>
            <p:nvSpPr>
              <p:cNvPr id="54" name="Rechteck 53"/>
              <p:cNvSpPr/>
              <p:nvPr/>
            </p:nvSpPr>
            <p:spPr>
              <a:xfrm>
                <a:off x="2405410" y="3980453"/>
                <a:ext cx="1368156" cy="29836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/>
                  <a:t>www.</a:t>
                </a:r>
                <a:r>
                  <a:rPr lang="de-DE" sz="1200" b="1" dirty="0"/>
                  <a:t>elo</a:t>
                </a:r>
                <a:r>
                  <a:rPr lang="de-DE" sz="1200" dirty="0"/>
                  <a:t>.com</a:t>
                </a:r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Gruppieren 37"/>
          <p:cNvGrpSpPr/>
          <p:nvPr/>
        </p:nvGrpSpPr>
        <p:grpSpPr>
          <a:xfrm>
            <a:off x="82856" y="105086"/>
            <a:ext cx="1372650" cy="3038164"/>
            <a:chOff x="5660680" y="473985"/>
            <a:chExt cx="1372650" cy="29723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2" t="2008" r="41018" b="67721"/>
            <a:stretch/>
          </p:blipFill>
          <p:spPr bwMode="auto">
            <a:xfrm>
              <a:off x="5665173" y="473985"/>
              <a:ext cx="1368157" cy="1598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uppieren 21"/>
            <p:cNvGrpSpPr/>
            <p:nvPr/>
          </p:nvGrpSpPr>
          <p:grpSpPr>
            <a:xfrm>
              <a:off x="5660680" y="2072604"/>
              <a:ext cx="1372650" cy="1373774"/>
              <a:chOff x="2405410" y="2921979"/>
              <a:chExt cx="1368156" cy="1373774"/>
            </a:xfrm>
          </p:grpSpPr>
          <p:sp>
            <p:nvSpPr>
              <p:cNvPr id="23" name="Rechteck 22"/>
              <p:cNvSpPr/>
              <p:nvPr/>
            </p:nvSpPr>
            <p:spPr>
              <a:xfrm>
                <a:off x="2405410" y="2921979"/>
                <a:ext cx="1368156" cy="4804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Harald Klingelhöller</a:t>
                </a:r>
              </a:p>
            </p:txBody>
          </p:sp>
          <p:sp>
            <p:nvSpPr>
              <p:cNvPr id="24" name="Rechteck 23"/>
              <p:cNvSpPr/>
              <p:nvPr/>
            </p:nvSpPr>
            <p:spPr>
              <a:xfrm>
                <a:off x="2405410" y="3402464"/>
                <a:ext cx="1368156" cy="29836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00" dirty="0">
                    <a:solidFill>
                      <a:schemeClr val="bg1"/>
                    </a:solidFill>
                  </a:rPr>
                  <a:t>Vorstandsvorsitzender</a:t>
                </a: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2405410" y="3700833"/>
                <a:ext cx="1368156" cy="29836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bg1"/>
                    </a:solidFill>
                  </a:rPr>
                  <a:t>VOI</a:t>
                </a:r>
              </a:p>
            </p:txBody>
          </p:sp>
          <p:sp>
            <p:nvSpPr>
              <p:cNvPr id="56" name="Rechteck 55"/>
              <p:cNvSpPr/>
              <p:nvPr/>
            </p:nvSpPr>
            <p:spPr>
              <a:xfrm>
                <a:off x="2405410" y="3997384"/>
                <a:ext cx="1368156" cy="29836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/>
                  <a:t>www.</a:t>
                </a:r>
                <a:r>
                  <a:rPr lang="de-DE" sz="1200" b="1" dirty="0"/>
                  <a:t>voi</a:t>
                </a:r>
                <a:r>
                  <a:rPr lang="de-DE" sz="1200" dirty="0"/>
                  <a:t>.de</a:t>
                </a:r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7" name="Grafik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845" y="105085"/>
            <a:ext cx="1337011" cy="1608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2" descr="S:\6700 Media\6730 Fotos\Fotos Auswahl CW IT 100_Freizeit kff\Ulrich_Kampffmeyer_Mauritius_2011_DSC067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7" t="11396" r="61218" b="74973"/>
          <a:stretch/>
        </p:blipFill>
        <p:spPr bwMode="auto">
          <a:xfrm>
            <a:off x="5995955" y="108500"/>
            <a:ext cx="1368156" cy="17864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ieren 30"/>
          <p:cNvGrpSpPr/>
          <p:nvPr/>
        </p:nvGrpSpPr>
        <p:grpSpPr>
          <a:xfrm>
            <a:off x="5995954" y="1711906"/>
            <a:ext cx="1368157" cy="1439192"/>
            <a:chOff x="2405410" y="2948463"/>
            <a:chExt cx="1368156" cy="1417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Rechteck 31"/>
            <p:cNvSpPr/>
            <p:nvPr/>
          </p:nvSpPr>
          <p:spPr>
            <a:xfrm>
              <a:off x="2405410" y="2948463"/>
              <a:ext cx="1368156" cy="4804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Ulrich Kampffmeyer</a:t>
              </a:r>
            </a:p>
          </p:txBody>
        </p:sp>
        <p:sp>
          <p:nvSpPr>
            <p:cNvPr id="33" name="Rechteck 32"/>
            <p:cNvSpPr/>
            <p:nvPr/>
          </p:nvSpPr>
          <p:spPr>
            <a:xfrm>
              <a:off x="2405410" y="3428948"/>
              <a:ext cx="1368156" cy="2983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Geschäftsführer</a:t>
              </a:r>
            </a:p>
          </p:txBody>
        </p:sp>
        <p:sp>
          <p:nvSpPr>
            <p:cNvPr id="34" name="Rechteck 33"/>
            <p:cNvSpPr/>
            <p:nvPr/>
          </p:nvSpPr>
          <p:spPr>
            <a:xfrm>
              <a:off x="2405410" y="3727317"/>
              <a:ext cx="1368156" cy="2983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PROJECT CONSULT</a:t>
              </a:r>
            </a:p>
          </p:txBody>
        </p:sp>
        <p:sp>
          <p:nvSpPr>
            <p:cNvPr id="44" name="Rechteck 43"/>
            <p:cNvSpPr/>
            <p:nvPr/>
          </p:nvSpPr>
          <p:spPr>
            <a:xfrm>
              <a:off x="2405410" y="4025686"/>
              <a:ext cx="1368156" cy="33993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</a:rPr>
                <a:t>www.project-consult.com</a:t>
              </a:r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78" y="86266"/>
            <a:ext cx="1340831" cy="164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18" y="85293"/>
            <a:ext cx="1340831" cy="164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747" y="75519"/>
            <a:ext cx="1360788" cy="16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2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0"/>
            <a:ext cx="9159259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-27384"/>
            <a:ext cx="7772400" cy="1226567"/>
          </a:xfrm>
          <a:effectLst>
            <a:glow rad="139700">
              <a:schemeClr val="bg1">
                <a:alpha val="89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r>
              <a:rPr lang="de-DE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War uns ein Vergnügen!</a:t>
            </a: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5229200"/>
            <a:ext cx="4320480" cy="576064"/>
          </a:xfrm>
          <a:noFill/>
        </p:spPr>
        <p:txBody>
          <a:bodyPr>
            <a:normAutofit lnSpcReduction="10000"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</a:rPr>
              <a:t>Ulrich Kampffmeyer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E-Mail: Kff@PROJECT-CONSULT.com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1475656" y="5733256"/>
            <a:ext cx="7560840" cy="1047576"/>
          </a:xfrm>
        </p:spPr>
        <p:txBody>
          <a:bodyPr>
            <a:normAutofit/>
          </a:bodyPr>
          <a:lstStyle/>
          <a:p>
            <a:endParaRPr lang="de-DE" sz="600" dirty="0"/>
          </a:p>
          <a:p>
            <a:pPr marL="0" indent="0" algn="l"/>
            <a:r>
              <a:rPr lang="de-DE" sz="600" b="0" dirty="0">
                <a:solidFill>
                  <a:schemeClr val="bg1"/>
                </a:solidFill>
              </a:rPr>
              <a:t>Download Folien: </a:t>
            </a:r>
            <a:r>
              <a:rPr lang="de-DE" sz="600" b="0" dirty="0">
                <a:solidFill>
                  <a:schemeClr val="bg1"/>
                </a:solidFill>
                <a:hlinkClick r:id="rId4"/>
              </a:rPr>
              <a:t>www.PROJECT-CONSULT.de/files/20161006_Besen_Kampffmeyer_ITBusiness16</a:t>
            </a:r>
            <a:endParaRPr lang="de-DE" sz="600" b="0" dirty="0">
              <a:solidFill>
                <a:schemeClr val="bg1"/>
              </a:solidFill>
            </a:endParaRPr>
          </a:p>
          <a:p>
            <a:pPr marL="0" indent="0" algn="l"/>
            <a:r>
              <a:rPr lang="de-DE" sz="600" b="0" dirty="0">
                <a:solidFill>
                  <a:schemeClr val="bg1"/>
                </a:solidFill>
              </a:rPr>
              <a:t>Die Nutzung der Präsentation und ihrer Inhalte ist nur zum privaten Gebrauch gestattet</a:t>
            </a:r>
          </a:p>
          <a:p>
            <a:pPr marL="0" indent="0" algn="l"/>
            <a:endParaRPr lang="de-DE" sz="600" b="0" dirty="0"/>
          </a:p>
          <a:p>
            <a:pPr marL="0" indent="0" algn="l"/>
            <a:r>
              <a:rPr lang="de-DE" sz="600" b="0" dirty="0">
                <a:solidFill>
                  <a:schemeClr val="bg1"/>
                </a:solidFill>
              </a:rPr>
              <a:t>Urheberrecht: </a:t>
            </a:r>
          </a:p>
          <a:p>
            <a:pPr marL="0" indent="0" algn="l"/>
            <a:r>
              <a:rPr lang="de-DE" sz="600" b="0" dirty="0">
                <a:solidFill>
                  <a:schemeClr val="bg1"/>
                </a:solidFill>
              </a:rPr>
              <a:t>Bearbeitetes Foto Besen „Stuttgarter Nachrichten“ </a:t>
            </a:r>
            <a:r>
              <a:rPr lang="de-DE" sz="600" b="0" dirty="0">
                <a:solidFill>
                  <a:schemeClr val="bg1"/>
                </a:solidFill>
                <a:hlinkClick r:id="rId5"/>
              </a:rPr>
              <a:t>http://www.stuttgarter-nachrichten.de/media.media.96acc093-cb6c-4686-aa8e-e81ce35efcda.normalized.jpeg</a:t>
            </a:r>
            <a:br>
              <a:rPr lang="de-DE" sz="600" b="0" dirty="0">
                <a:solidFill>
                  <a:schemeClr val="bg1"/>
                </a:solidFill>
              </a:rPr>
            </a:br>
            <a:r>
              <a:rPr lang="de-DE" sz="600" b="0" dirty="0">
                <a:solidFill>
                  <a:schemeClr val="bg1"/>
                </a:solidFill>
              </a:rPr>
              <a:t>Reisigbesen Stockfoto </a:t>
            </a:r>
            <a:r>
              <a:rPr lang="de-DE" sz="600" b="0" dirty="0">
                <a:solidFill>
                  <a:schemeClr val="bg1"/>
                </a:solidFill>
                <a:hlinkClick r:id="rId6"/>
              </a:rPr>
              <a:t>http://www.shutterstock.com/pic-89365336/stock-photo-a-woman-sweeping-a-street-xiahe-china.html?src=mLiMJCMxvIvK1okAR7bMXQ-1-46</a:t>
            </a:r>
            <a:br>
              <a:rPr lang="de-DE" sz="600" b="0" dirty="0">
                <a:solidFill>
                  <a:schemeClr val="bg1"/>
                </a:solidFill>
              </a:rPr>
            </a:br>
            <a:r>
              <a:rPr lang="de-DE" sz="600" b="0" dirty="0">
                <a:solidFill>
                  <a:schemeClr val="bg1"/>
                </a:solidFill>
              </a:rPr>
              <a:t>Bearbeiteter Ausschnitt Besenwirtschaft  </a:t>
            </a:r>
            <a:r>
              <a:rPr lang="de-DE" sz="600" b="0" dirty="0">
                <a:solidFill>
                  <a:schemeClr val="bg1"/>
                </a:solidFill>
                <a:hlinkClick r:id="rId7"/>
              </a:rPr>
              <a:t>http://www.weinbau-bauer.de/img/panorama_besen.jpg</a:t>
            </a:r>
            <a:br>
              <a:rPr lang="de-DE" sz="600" b="0" dirty="0">
                <a:solidFill>
                  <a:schemeClr val="bg1"/>
                </a:solidFill>
              </a:rPr>
            </a:br>
            <a:r>
              <a:rPr lang="de-DE" sz="600" b="0" dirty="0">
                <a:solidFill>
                  <a:schemeClr val="bg1"/>
                </a:solidFill>
              </a:rPr>
              <a:t>Die Rechte an den Portraitfotos der Teilnehmer liegen bei der jeweiligen Person.</a:t>
            </a:r>
            <a:endParaRPr lang="de-DE" sz="600" dirty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150938" y="250825"/>
            <a:ext cx="7916862" cy="815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7625" tIns="19050" rIns="47625" bIns="1905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de-DE" sz="7500" b="1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37" y="6021288"/>
            <a:ext cx="366166" cy="17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83568" y="2026583"/>
            <a:ext cx="81827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Always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look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on </a:t>
            </a:r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b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</a:b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Bright Side </a:t>
            </a:r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of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Life ...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07368" y="800016"/>
            <a:ext cx="7772400" cy="1226567"/>
          </a:xfrm>
          <a:prstGeom prst="rect">
            <a:avLst/>
          </a:prstGeom>
          <a:effectLst>
            <a:glow rad="139700">
              <a:schemeClr val="bg1">
                <a:alpha val="89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Guten Nachhauseweg!</a:t>
            </a:r>
          </a:p>
        </p:txBody>
      </p:sp>
    </p:spTree>
    <p:extLst>
      <p:ext uri="{BB962C8B-B14F-4D97-AF65-F5344CB8AC3E}">
        <p14:creationId xmlns:p14="http://schemas.microsoft.com/office/powerpoint/2010/main" val="26066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5000">
        <p14:glitter pattern="hexago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108520" y="-675456"/>
            <a:ext cx="9361040" cy="7848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83568" y="2026583"/>
            <a:ext cx="81827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Always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look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on </a:t>
            </a:r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</a:t>
            </a:r>
            <a:b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</a:b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Bright Side </a:t>
            </a:r>
            <a:r>
              <a:rPr lang="de-DE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of</a:t>
            </a:r>
            <a:r>
              <a:rPr lang="de-DE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Life ...</a:t>
            </a:r>
          </a:p>
        </p:txBody>
      </p:sp>
    </p:spTree>
    <p:extLst>
      <p:ext uri="{BB962C8B-B14F-4D97-AF65-F5344CB8AC3E}">
        <p14:creationId xmlns:p14="http://schemas.microsoft.com/office/powerpoint/2010/main" val="13374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>
        <p:fade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edia.media.96acc093-cb6c-4686-aa8e-e81ce35efcda.normalized.jpeg (510×335)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440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0"/>
            <a:ext cx="9159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0"/>
            <a:ext cx="9159259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04144" y="2105561"/>
            <a:ext cx="500169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Besen</a:t>
            </a:r>
            <a:endParaRPr lang="de-D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Moderation Dr. Ulrich Kampffmeyer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Stuttgart, 06.10.2016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Panel-Diskussion auf der IT &amp; Business 2016</a:t>
            </a:r>
          </a:p>
        </p:txBody>
      </p:sp>
      <p:sp>
        <p:nvSpPr>
          <p:cNvPr id="6" name="Rechteck 5"/>
          <p:cNvSpPr/>
          <p:nvPr/>
        </p:nvSpPr>
        <p:spPr>
          <a:xfrm>
            <a:off x="5561" y="2846"/>
            <a:ext cx="9144000" cy="624880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0" descr="PC_Logo_rechts_1.png"/>
          <p:cNvPicPr/>
          <p:nvPr/>
        </p:nvPicPr>
        <p:blipFill>
          <a:blip r:embed="rId2" cstate="print"/>
          <a:srcRect l="72897"/>
          <a:stretch>
            <a:fillRect/>
          </a:stretch>
        </p:blipFill>
        <p:spPr>
          <a:xfrm>
            <a:off x="8388424" y="16070"/>
            <a:ext cx="552450" cy="5905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05"/>
            <a:ext cx="1163112" cy="452321"/>
          </a:xfrm>
          <a:prstGeom prst="rect">
            <a:avLst/>
          </a:prstGeom>
        </p:spPr>
      </p:pic>
      <p:pic>
        <p:nvPicPr>
          <p:cNvPr id="10" name="Grafik 9" descr="PC_Logo_rechts_1.png"/>
          <p:cNvPicPr/>
          <p:nvPr/>
        </p:nvPicPr>
        <p:blipFill>
          <a:blip r:embed="rId2" cstate="print"/>
          <a:srcRect r="25814"/>
          <a:stretch>
            <a:fillRect/>
          </a:stretch>
        </p:blipFill>
        <p:spPr>
          <a:xfrm>
            <a:off x="6876256" y="16070"/>
            <a:ext cx="1512168" cy="59055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804144" y="2105561"/>
            <a:ext cx="500169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Besen</a:t>
            </a:r>
            <a:endParaRPr lang="de-D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0"/>
            <a:ext cx="9159259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43980" y="0"/>
            <a:ext cx="9174518" cy="6858000"/>
          </a:xfrm>
          <a:prstGeom prst="rect">
            <a:avLst/>
          </a:prstGeom>
          <a:solidFill>
            <a:schemeClr val="bg1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-48431" y="0"/>
            <a:ext cx="4332399" cy="1200329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Apps wie Box, Dropbox &amp; Co revolutionieren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das Informationsmanagement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283968" y="0"/>
            <a:ext cx="4875291" cy="1200329"/>
          </a:xfrm>
          <a:prstGeom prst="rect">
            <a:avLst/>
          </a:prstGeom>
          <a:gradFill>
            <a:gsLst>
              <a:gs pos="0">
                <a:srgbClr val="00B050">
                  <a:alpha val="30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E-Mail-Management versagt: wir stehen vor Datengräbern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-50657" y="1200329"/>
            <a:ext cx="4694665" cy="1292662"/>
          </a:xfrm>
          <a:prstGeom prst="rect">
            <a:avLst/>
          </a:prstGeom>
          <a:gradFill>
            <a:gsLst>
              <a:gs pos="0">
                <a:srgbClr val="FF0000">
                  <a:alpha val="30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„Der Dinosaurier“</a:t>
            </a:r>
            <a:br>
              <a:rPr lang="de-D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de-D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ECM: ein veraltetes Inhouse-Konzept?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648432" y="1200329"/>
            <a:ext cx="4493123" cy="1246495"/>
          </a:xfrm>
          <a:prstGeom prst="rect">
            <a:avLst/>
          </a:prstGeom>
          <a:gradFill>
            <a:gsLst>
              <a:gs pos="0">
                <a:srgbClr val="FFFF00">
                  <a:alpha val="30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Künstliche Intelligenz macht den Menschen überflüssig?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-57812" y="2446824"/>
            <a:ext cx="4493123" cy="1107996"/>
          </a:xfrm>
          <a:prstGeom prst="rect">
            <a:avLst/>
          </a:prstGeom>
          <a:gradFill>
            <a:gsLst>
              <a:gs pos="0">
                <a:schemeClr val="accent6">
                  <a:alpha val="3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EIM Enterprise Information Management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439735" y="2446823"/>
            <a:ext cx="4732986" cy="1077218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3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Digitaler 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</a:rPr>
              <a:t>Arbeitsplatz</a:t>
            </a: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4.0 – alles nur Hype?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-30518" y="3535673"/>
            <a:ext cx="4694665" cy="954107"/>
          </a:xfrm>
          <a:prstGeom prst="rect">
            <a:avLst/>
          </a:prstGeom>
          <a:gradFill>
            <a:gsLst>
              <a:gs pos="0">
                <a:schemeClr val="tx2">
                  <a:lumMod val="75000"/>
                  <a:alpha val="3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Social </a:t>
            </a:r>
            <a:r>
              <a:rPr lang="de-D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Collaboration</a:t>
            </a: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 – </a:t>
            </a:r>
            <a:b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</a:b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nur ein Schlagwort?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670822" y="3513639"/>
            <a:ext cx="4493123" cy="1246495"/>
          </a:xfrm>
          <a:prstGeom prst="rect">
            <a:avLst/>
          </a:prstGeom>
          <a:gradFill>
            <a:gsLst>
              <a:gs pos="0">
                <a:srgbClr val="FF66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Nicht die Mitarbeiter sondern das Management bremst oft den Fortschritt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-30518" y="4489780"/>
            <a:ext cx="4694665" cy="1200329"/>
          </a:xfrm>
          <a:prstGeom prst="rect">
            <a:avLst/>
          </a:prstGeom>
          <a:gradFill>
            <a:gsLst>
              <a:gs pos="0">
                <a:schemeClr val="accent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Digitalisierung &amp; Automatisierung verändern die Arbeitswelt dramatisch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644008" y="4770535"/>
            <a:ext cx="4528713" cy="892552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3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Knowledge Management darf man wieder sagen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-43980" y="5690722"/>
            <a:ext cx="5120036" cy="1169551"/>
          </a:xfrm>
          <a:prstGeom prst="rect">
            <a:avLst/>
          </a:pr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Wie findet man heute eigentlich Information komfortabel?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051676" y="5665626"/>
            <a:ext cx="4089880" cy="120032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Die Informationsgesellschaft ist noch unmündig</a:t>
            </a:r>
          </a:p>
        </p:txBody>
      </p:sp>
    </p:spTree>
    <p:extLst>
      <p:ext uri="{BB962C8B-B14F-4D97-AF65-F5344CB8AC3E}">
        <p14:creationId xmlns:p14="http://schemas.microsoft.com/office/powerpoint/2010/main" val="38631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0"/>
            <a:ext cx="9159259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-11798" y="0"/>
            <a:ext cx="9159259" cy="6858000"/>
          </a:xfrm>
          <a:prstGeom prst="rect">
            <a:avLst/>
          </a:prstGeom>
          <a:solidFill>
            <a:schemeClr val="bg1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79912" y="404664"/>
            <a:ext cx="3978481" cy="42640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z="3600" dirty="0"/>
              <a:t>Harald Klingelhöller</a:t>
            </a:r>
          </a:p>
          <a:p>
            <a:r>
              <a:rPr lang="en-US" sz="2000" dirty="0" err="1"/>
              <a:t>Vorstandsvorsitzender</a:t>
            </a:r>
            <a:endParaRPr lang="en-US" sz="2000" dirty="0"/>
          </a:p>
          <a:p>
            <a:r>
              <a:rPr lang="en-US" sz="2000" dirty="0"/>
              <a:t>VOI Voice of Information</a:t>
            </a:r>
          </a:p>
          <a:p>
            <a:endParaRPr lang="en-US" sz="2000" dirty="0"/>
          </a:p>
          <a:p>
            <a:endParaRPr lang="de-DE" sz="4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3867" b="1"/>
          <a:stretch/>
        </p:blipFill>
        <p:spPr>
          <a:xfrm>
            <a:off x="1433370" y="538379"/>
            <a:ext cx="2202526" cy="2557081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367" y="550712"/>
            <a:ext cx="2202530" cy="266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275856" y="4209105"/>
            <a:ext cx="56686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„Auch in Zukunft frisst der Wissende den Unwissenden. Doch der Unwissende weiß gar nicht, warum er gefressen wurde, denn er hat den Einstieg in das Zeitalter des Wissens verpasst.“</a:t>
            </a:r>
          </a:p>
          <a:p>
            <a:endParaRPr lang="de-D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23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0"/>
            <a:ext cx="9159259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-28721" y="0"/>
            <a:ext cx="9159259" cy="6858000"/>
          </a:xfrm>
          <a:prstGeom prst="rect">
            <a:avLst/>
          </a:prstGeom>
          <a:solidFill>
            <a:schemeClr val="bg1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79912" y="458033"/>
            <a:ext cx="3978481" cy="35283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z="3600" dirty="0"/>
              <a:t>Hanns </a:t>
            </a:r>
            <a:br>
              <a:rPr lang="de-DE" sz="3600" dirty="0"/>
            </a:br>
            <a:r>
              <a:rPr lang="de-DE" sz="3600" dirty="0"/>
              <a:t>Köhler-</a:t>
            </a:r>
            <a:r>
              <a:rPr lang="de-DE" sz="3600" dirty="0" err="1"/>
              <a:t>Krüner</a:t>
            </a:r>
            <a:endParaRPr lang="de-DE" sz="3600" dirty="0"/>
          </a:p>
          <a:p>
            <a:r>
              <a:rPr lang="en-US" sz="2000" dirty="0"/>
              <a:t>Managing Vice President</a:t>
            </a:r>
          </a:p>
          <a:p>
            <a:r>
              <a:rPr lang="en-US" sz="2000" dirty="0"/>
              <a:t>Gartner</a:t>
            </a:r>
          </a:p>
          <a:p>
            <a:endParaRPr lang="en-US" sz="2000" dirty="0"/>
          </a:p>
          <a:p>
            <a:endParaRPr lang="de-DE" sz="4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3867" b="1"/>
          <a:stretch/>
        </p:blipFill>
        <p:spPr>
          <a:xfrm>
            <a:off x="1433370" y="538379"/>
            <a:ext cx="2202526" cy="255708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70" y="518018"/>
            <a:ext cx="2130518" cy="26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7272" t="3800" r="7272" b="19002"/>
          <a:stretch/>
        </p:blipFill>
        <p:spPr bwMode="auto">
          <a:xfrm>
            <a:off x="1441824" y="518018"/>
            <a:ext cx="2202530" cy="2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3275856" y="4512672"/>
            <a:ext cx="566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„Es ist schon längst überfällig, dass wir aufhören über Technologie zu sprechen und uns dem Mitarbeiter und seinen Bedürfnissen zuwenden, </a:t>
            </a:r>
            <a:b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zwar nicht nur auf dem ‚Papier‘.“</a:t>
            </a:r>
          </a:p>
          <a:p>
            <a:endParaRPr lang="de-D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02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9" y="0"/>
            <a:ext cx="9159259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-781" y="0"/>
            <a:ext cx="9159259" cy="6858000"/>
          </a:xfrm>
          <a:prstGeom prst="rect">
            <a:avLst/>
          </a:prstGeom>
          <a:solidFill>
            <a:schemeClr val="bg1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79912" y="453918"/>
            <a:ext cx="3978481" cy="35283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z="3600" dirty="0"/>
              <a:t>Karl Heinz Mosbach</a:t>
            </a:r>
          </a:p>
          <a:p>
            <a:r>
              <a:rPr lang="en-US" sz="2000" dirty="0"/>
              <a:t>Geschäftsführer</a:t>
            </a:r>
          </a:p>
          <a:p>
            <a:r>
              <a:rPr lang="en-US" sz="2000" dirty="0"/>
              <a:t>ELO Digital Office</a:t>
            </a:r>
          </a:p>
          <a:p>
            <a:endParaRPr lang="en-US" sz="2000" dirty="0"/>
          </a:p>
          <a:p>
            <a:endParaRPr lang="de-DE" sz="4800" dirty="0"/>
          </a:p>
        </p:txBody>
      </p:sp>
      <p:pic>
        <p:nvPicPr>
          <p:cNvPr id="9" name="Picture 2" descr="C:\Users\Jana\Desktop\KarlHeinzMosbach_Photoshop-Privatisiert.png"/>
          <p:cNvPicPr>
            <a:picLocks noChangeAspect="1" noChangeArrowheads="1"/>
          </p:cNvPicPr>
          <p:nvPr/>
        </p:nvPicPr>
        <p:blipFill rotWithShape="1">
          <a:blip r:embed="rId4" cstate="print"/>
          <a:srcRect l="11347" t="3802" r="17525" b="19000"/>
          <a:stretch/>
        </p:blipFill>
        <p:spPr bwMode="auto">
          <a:xfrm>
            <a:off x="1433368" y="526247"/>
            <a:ext cx="2202528" cy="2569214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3131840" y="4512672"/>
            <a:ext cx="6012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„Reines Informationsmanagement war gestern. Heute geht es um automatisierte Prozesse, Businesslogik und </a:t>
            </a:r>
            <a:r>
              <a:rPr lang="de-D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kollaborative</a:t>
            </a: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Arbeitsformen,</a:t>
            </a:r>
          </a:p>
          <a:p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 denen Wissen geteilt wird.“</a:t>
            </a:r>
          </a:p>
        </p:txBody>
      </p:sp>
    </p:spTree>
    <p:extLst>
      <p:ext uri="{BB962C8B-B14F-4D97-AF65-F5344CB8AC3E}">
        <p14:creationId xmlns:p14="http://schemas.microsoft.com/office/powerpoint/2010/main" val="154766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SA_RecMan_JMB_2012091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325</Words>
  <Application>Microsoft Office PowerPoint</Application>
  <PresentationFormat>Bildschirmpräsentation (4:3)</PresentationFormat>
  <Paragraphs>74</Paragraphs>
  <Slides>14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34" baseType="lpstr">
      <vt:lpstr>Algerian</vt:lpstr>
      <vt:lpstr>Arial</vt:lpstr>
      <vt:lpstr>Arial Narrow</vt:lpstr>
      <vt:lpstr>Bauhaus 93</vt:lpstr>
      <vt:lpstr>Berlin Sans FB Demi</vt:lpstr>
      <vt:lpstr>Bernard MT Condensed</vt:lpstr>
      <vt:lpstr>Britannic Bold</vt:lpstr>
      <vt:lpstr>Brush Script MT</vt:lpstr>
      <vt:lpstr>Calibri</vt:lpstr>
      <vt:lpstr>Cooper Black</vt:lpstr>
      <vt:lpstr>Forte</vt:lpstr>
      <vt:lpstr>Georgia</vt:lpstr>
      <vt:lpstr>Gill Sans Ultra Bold</vt:lpstr>
      <vt:lpstr>Matura MT Script Capitals</vt:lpstr>
      <vt:lpstr>Mistral</vt:lpstr>
      <vt:lpstr>Old English Text MT</vt:lpstr>
      <vt:lpstr>Rockwell</vt:lpstr>
      <vt:lpstr>Times New Roman</vt:lpstr>
      <vt:lpstr>VSA_RecMan_JMB_20120913</vt:lpstr>
      <vt:lpstr>Picture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War uns ein Vergnügen!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Elektronische Archivierung und elektronisches Records Management: Herausforderungen, Konzepte und Rezepte</dc:title>
  <dc:creator>Jana-Marie Burfeind</dc:creator>
  <cp:lastModifiedBy>Tilman Mielsch</cp:lastModifiedBy>
  <cp:revision>796</cp:revision>
  <cp:lastPrinted>2012-10-20T14:43:07Z</cp:lastPrinted>
  <dcterms:created xsi:type="dcterms:W3CDTF">2012-08-09T12:29:55Z</dcterms:created>
  <dcterms:modified xsi:type="dcterms:W3CDTF">2016-10-06T12:11:46Z</dcterms:modified>
</cp:coreProperties>
</file>